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20" roundtripDataSignature="AMtx7mjWkZgmSk8HxEEigX/g7emjVVEU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It is a positive and exciting change, but nonetheless a change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Having to unlearn many years of SI Framework</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0"/>
              </a:spcBef>
              <a:spcAft>
                <a:spcPts val="0"/>
              </a:spcAft>
              <a:buNone/>
            </a:pPr>
            <a:r>
              <a:t/>
            </a:r>
            <a:endParaRPr b="0" i="0" sz="180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 name="Google Shape;5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It is a positive and exciting change, but nonetheless a change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Having to unlearn many years of SI Framework</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It is a positive and exciting change, but nonetheless a change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Having to unlearn many years of SI Framework</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It is a positive and exciting change, but nonetheless a change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Having to unlearn many years of SI Framework</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6"/>
          <p:cNvSpPr txBox="1"/>
          <p:nvPr>
            <p:ph type="ctrTitle"/>
          </p:nvPr>
        </p:nvSpPr>
        <p:spPr>
          <a:xfrm>
            <a:off x="854765" y="4209426"/>
            <a:ext cx="9144000" cy="60111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5EB8"/>
              </a:buClr>
              <a:buSzPts val="3600"/>
              <a:buFont typeface="Arial"/>
              <a:buNone/>
              <a:defRPr sz="3600">
                <a:solidFill>
                  <a:srgbClr val="005EB8"/>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6"/>
          <p:cNvSpPr txBox="1"/>
          <p:nvPr>
            <p:ph idx="1" type="subTitle"/>
          </p:nvPr>
        </p:nvSpPr>
        <p:spPr>
          <a:xfrm>
            <a:off x="854765" y="4843667"/>
            <a:ext cx="9144000" cy="46637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005EB8"/>
              </a:buClr>
              <a:buSzPts val="1800"/>
              <a:buNone/>
              <a:defRPr sz="1800">
                <a:solidFill>
                  <a:srgbClr val="005EB8"/>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8" name="Google Shape;18;p16"/>
          <p:cNvPicPr preferRelativeResize="0"/>
          <p:nvPr/>
        </p:nvPicPr>
        <p:blipFill rotWithShape="1">
          <a:blip r:embed="rId2">
            <a:alphaModFix/>
          </a:blip>
          <a:srcRect b="0" l="0" r="0" t="0"/>
          <a:stretch/>
        </p:blipFill>
        <p:spPr>
          <a:xfrm>
            <a:off x="10890000" y="360000"/>
            <a:ext cx="953272" cy="720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17"/>
          <p:cNvSpPr txBox="1"/>
          <p:nvPr/>
        </p:nvSpPr>
        <p:spPr>
          <a:xfrm>
            <a:off x="291314" y="6372536"/>
            <a:ext cx="64736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b="0" i="0" lang="en-GB" sz="1200" u="none" cap="none" strike="noStrike">
                <a:solidFill>
                  <a:srgbClr val="C9C9C9"/>
                </a:solidFill>
                <a:latin typeface="Arial"/>
                <a:ea typeface="Arial"/>
                <a:cs typeface="Arial"/>
                <a:sym typeface="Arial"/>
              </a:rPr>
              <a:t>‹#›</a:t>
            </a:fld>
            <a:r>
              <a:rPr b="0" i="0" lang="en-GB" sz="1200" u="none" cap="none" strike="noStrike">
                <a:solidFill>
                  <a:srgbClr val="C9C9C9"/>
                </a:solidFill>
                <a:latin typeface="Arial"/>
                <a:ea typeface="Arial"/>
                <a:cs typeface="Arial"/>
                <a:sym typeface="Arial"/>
              </a:rPr>
              <a:t> </a:t>
            </a:r>
            <a:r>
              <a:rPr b="0" i="0" lang="en-GB" sz="1200" u="none" cap="none" strike="noStrike">
                <a:solidFill>
                  <a:schemeClr val="accent3"/>
                </a:solidFill>
                <a:latin typeface="Arial"/>
                <a:ea typeface="Arial"/>
                <a:cs typeface="Arial"/>
                <a:sym typeface="Arial"/>
              </a:rPr>
              <a:t>  </a:t>
            </a:r>
            <a:r>
              <a:rPr b="0" i="0" lang="en-GB" sz="1200" u="none" cap="none" strike="noStrike">
                <a:solidFill>
                  <a:srgbClr val="005EB8"/>
                </a:solidFill>
                <a:latin typeface="Arial"/>
                <a:ea typeface="Arial"/>
                <a:cs typeface="Arial"/>
                <a:sym typeface="Arial"/>
              </a:rPr>
              <a:t>|</a:t>
            </a:r>
            <a:endParaRPr b="0" i="0" sz="1200" u="none" cap="none" strike="noStrike">
              <a:solidFill>
                <a:schemeClr val="accent3"/>
              </a:solidFill>
              <a:latin typeface="Arial"/>
              <a:ea typeface="Arial"/>
              <a:cs typeface="Arial"/>
              <a:sym typeface="Arial"/>
            </a:endParaRPr>
          </a:p>
        </p:txBody>
      </p:sp>
      <p:sp>
        <p:nvSpPr>
          <p:cNvPr id="21" name="Google Shape;21;p17"/>
          <p:cNvSpPr txBox="1"/>
          <p:nvPr>
            <p:ph type="title"/>
          </p:nvPr>
        </p:nvSpPr>
        <p:spPr>
          <a:xfrm>
            <a:off x="784109" y="1210682"/>
            <a:ext cx="10641498" cy="61164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5EB8"/>
              </a:buClr>
              <a:buSzPts val="3600"/>
              <a:buFont typeface="Arial"/>
              <a:buNone/>
              <a:defRPr b="0" sz="3600">
                <a:solidFill>
                  <a:srgbClr val="005EB8"/>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7"/>
          <p:cNvSpPr txBox="1"/>
          <p:nvPr>
            <p:ph idx="1" type="body"/>
          </p:nvPr>
        </p:nvSpPr>
        <p:spPr>
          <a:xfrm>
            <a:off x="784109" y="2141151"/>
            <a:ext cx="10641498" cy="2244128"/>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sz="1400">
                <a:latin typeface="Arial"/>
                <a:ea typeface="Arial"/>
                <a:cs typeface="Arial"/>
                <a:sym typeface="Arial"/>
              </a:defRPr>
            </a:lvl1pPr>
            <a:lvl2pPr indent="-317500" lvl="1" marL="914400" algn="l">
              <a:lnSpc>
                <a:spcPct val="90000"/>
              </a:lnSpc>
              <a:spcBef>
                <a:spcPts val="500"/>
              </a:spcBef>
              <a:spcAft>
                <a:spcPts val="0"/>
              </a:spcAft>
              <a:buClr>
                <a:schemeClr val="dk1"/>
              </a:buClr>
              <a:buSzPts val="1400"/>
              <a:buChar char="•"/>
              <a:defRPr sz="1400">
                <a:latin typeface="Arial"/>
                <a:ea typeface="Arial"/>
                <a:cs typeface="Arial"/>
                <a:sym typeface="Arial"/>
              </a:defRPr>
            </a:lvl2pPr>
            <a:lvl3pPr indent="-317500" lvl="2" marL="1371600" algn="l">
              <a:lnSpc>
                <a:spcPct val="90000"/>
              </a:lnSpc>
              <a:spcBef>
                <a:spcPts val="500"/>
              </a:spcBef>
              <a:spcAft>
                <a:spcPts val="0"/>
              </a:spcAft>
              <a:buClr>
                <a:schemeClr val="dk1"/>
              </a:buClr>
              <a:buSzPts val="1400"/>
              <a:buChar char="•"/>
              <a:defRPr sz="1400">
                <a:latin typeface="Arial"/>
                <a:ea typeface="Arial"/>
                <a:cs typeface="Arial"/>
                <a:sym typeface="Arial"/>
              </a:defRPr>
            </a:lvl3pPr>
            <a:lvl4pPr indent="-317500" lvl="3" marL="1828800" algn="l">
              <a:lnSpc>
                <a:spcPct val="90000"/>
              </a:lnSpc>
              <a:spcBef>
                <a:spcPts val="500"/>
              </a:spcBef>
              <a:spcAft>
                <a:spcPts val="0"/>
              </a:spcAft>
              <a:buClr>
                <a:schemeClr val="dk1"/>
              </a:buClr>
              <a:buSzPts val="1400"/>
              <a:buChar char="•"/>
              <a:defRPr sz="1400">
                <a:latin typeface="Arial"/>
                <a:ea typeface="Arial"/>
                <a:cs typeface="Arial"/>
                <a:sym typeface="Arial"/>
              </a:defRPr>
            </a:lvl4pPr>
            <a:lvl5pPr indent="-317500" lvl="4" marL="2286000" algn="l">
              <a:lnSpc>
                <a:spcPct val="90000"/>
              </a:lnSpc>
              <a:spcBef>
                <a:spcPts val="5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7"/>
          <p:cNvSpPr txBox="1"/>
          <p:nvPr>
            <p:ph idx="11" type="ftr"/>
          </p:nvPr>
        </p:nvSpPr>
        <p:spPr>
          <a:xfrm>
            <a:off x="690676" y="6333439"/>
            <a:ext cx="57231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sz="1200">
                <a:solidFill>
                  <a:srgbClr val="C9C9C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4" name="Google Shape;24;p17"/>
          <p:cNvPicPr preferRelativeResize="0"/>
          <p:nvPr/>
        </p:nvPicPr>
        <p:blipFill rotWithShape="1">
          <a:blip r:embed="rId2">
            <a:alphaModFix/>
          </a:blip>
          <a:srcRect b="0" l="0" r="0" t="0"/>
          <a:stretch/>
        </p:blipFill>
        <p:spPr>
          <a:xfrm>
            <a:off x="10890000" y="360000"/>
            <a:ext cx="953272" cy="72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hyperlink" Target="https://www.england.nhs.uk/wp-content/uploads/2022/08/B1465-2.-Engaging-and-involving...-v1-FINAL.pdf" TargetMode="External"/><Relationship Id="rId6"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england.nhs.uk/patient-safety/incident-response-framework/#early-adopter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hyperlink" Target="mailto:NHSps-manager@future.nhs.u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2.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hyperlink" Target="https://www.england.nhs.uk/patient-safety/incident-response-framewor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1.png"/><Relationship Id="rId10" Type="http://schemas.openxmlformats.org/officeDocument/2006/relationships/image" Target="../media/image20.png"/><Relationship Id="rId9" Type="http://schemas.openxmlformats.org/officeDocument/2006/relationships/image" Target="../media/image37.png"/><Relationship Id="rId5" Type="http://schemas.openxmlformats.org/officeDocument/2006/relationships/image" Target="../media/image10.png"/><Relationship Id="rId6" Type="http://schemas.openxmlformats.org/officeDocument/2006/relationships/image" Target="../media/image34.png"/><Relationship Id="rId7" Type="http://schemas.openxmlformats.org/officeDocument/2006/relationships/image" Target="../media/image2.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hyperlink" Target="https://future.nhs.uk/NHSps/view?objectID=14334157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sp>
        <p:nvSpPr>
          <p:cNvPr id="29" name="Google Shape;29;p1"/>
          <p:cNvSpPr txBox="1"/>
          <p:nvPr>
            <p:ph type="ctrTitle"/>
          </p:nvPr>
        </p:nvSpPr>
        <p:spPr>
          <a:xfrm>
            <a:off x="854764" y="4209426"/>
            <a:ext cx="11337236" cy="601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rPr lang="en-GB">
                <a:latin typeface="Arial"/>
                <a:ea typeface="Arial"/>
                <a:cs typeface="Arial"/>
                <a:sym typeface="Arial"/>
              </a:rPr>
              <a:t>PSIRF: Changing culture</a:t>
            </a:r>
            <a:endParaRPr/>
          </a:p>
        </p:txBody>
      </p:sp>
      <p:sp>
        <p:nvSpPr>
          <p:cNvPr id="30" name="Google Shape;30;p1"/>
          <p:cNvSpPr txBox="1"/>
          <p:nvPr>
            <p:ph idx="1" type="subTitle"/>
          </p:nvPr>
        </p:nvSpPr>
        <p:spPr>
          <a:xfrm>
            <a:off x="854765" y="5052213"/>
            <a:ext cx="10846004" cy="4663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5EB8"/>
              </a:buClr>
              <a:buSzPts val="1800"/>
              <a:buNone/>
            </a:pPr>
            <a:r>
              <a:rPr lang="en-GB">
                <a:latin typeface="Arial"/>
                <a:ea typeface="Arial"/>
                <a:cs typeface="Arial"/>
                <a:sym typeface="Arial"/>
              </a:rPr>
              <a:t>RCP: Medical care – driving change, Tues 27 June 2023</a:t>
            </a:r>
            <a:endParaRPr/>
          </a:p>
        </p:txBody>
      </p:sp>
      <p:pic>
        <p:nvPicPr>
          <p:cNvPr descr="A screenshot of a video game&#10;&#10;Description automatically generated" id="31" name="Google Shape;31;p1"/>
          <p:cNvPicPr preferRelativeResize="0"/>
          <p:nvPr/>
        </p:nvPicPr>
        <p:blipFill rotWithShape="1">
          <a:blip r:embed="rId3">
            <a:alphaModFix/>
          </a:blip>
          <a:srcRect b="9490" l="26326" r="31770" t="38147"/>
          <a:stretch/>
        </p:blipFill>
        <p:spPr>
          <a:xfrm>
            <a:off x="5426765" y="210174"/>
            <a:ext cx="4904510" cy="34474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0"/>
          <p:cNvSpPr txBox="1"/>
          <p:nvPr>
            <p:ph type="title"/>
          </p:nvPr>
        </p:nvSpPr>
        <p:spPr>
          <a:xfrm>
            <a:off x="609602" y="548643"/>
            <a:ext cx="9351144" cy="6116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rPr lang="en-GB"/>
              <a:t>Transitioning to PSIRF isn’t easy… but</a:t>
            </a:r>
            <a:endParaRPr/>
          </a:p>
        </p:txBody>
      </p:sp>
      <p:sp>
        <p:nvSpPr>
          <p:cNvPr id="134" name="Google Shape;134;p10"/>
          <p:cNvSpPr/>
          <p:nvPr/>
        </p:nvSpPr>
        <p:spPr>
          <a:xfrm>
            <a:off x="350555" y="1762843"/>
            <a:ext cx="3538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scary to question something as important as our existing processes for managing patient safety</a:t>
            </a:r>
            <a:endParaRPr/>
          </a:p>
        </p:txBody>
      </p:sp>
      <p:sp>
        <p:nvSpPr>
          <p:cNvPr id="135" name="Google Shape;135;p10"/>
          <p:cNvSpPr/>
          <p:nvPr/>
        </p:nvSpPr>
        <p:spPr>
          <a:xfrm>
            <a:off x="4272466"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requires time and effort to understand and implement a new way of working</a:t>
            </a:r>
            <a:endParaRPr/>
          </a:p>
        </p:txBody>
      </p:sp>
      <p:sp>
        <p:nvSpPr>
          <p:cNvPr id="136" name="Google Shape;136;p10"/>
          <p:cNvSpPr/>
          <p:nvPr/>
        </p:nvSpPr>
        <p:spPr>
          <a:xfrm>
            <a:off x="8304614"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a bit uncertain not conducting an RCA for every safety event</a:t>
            </a:r>
            <a:endParaRPr/>
          </a:p>
        </p:txBody>
      </p:sp>
      <p:pic>
        <p:nvPicPr>
          <p:cNvPr id="137" name="Google Shape;137;p10"/>
          <p:cNvPicPr preferRelativeResize="0"/>
          <p:nvPr/>
        </p:nvPicPr>
        <p:blipFill rotWithShape="1">
          <a:blip r:embed="rId3">
            <a:alphaModFix/>
          </a:blip>
          <a:srcRect b="26646" l="14981" r="15154" t="7910"/>
          <a:stretch/>
        </p:blipFill>
        <p:spPr>
          <a:xfrm>
            <a:off x="8957877" y="3331453"/>
            <a:ext cx="2106817" cy="1973456"/>
          </a:xfrm>
          <a:prstGeom prst="rect">
            <a:avLst/>
          </a:prstGeom>
          <a:noFill/>
          <a:ln>
            <a:noFill/>
          </a:ln>
        </p:spPr>
      </p:pic>
      <p:pic>
        <p:nvPicPr>
          <p:cNvPr id="138" name="Google Shape;138;p10"/>
          <p:cNvPicPr preferRelativeResize="0"/>
          <p:nvPr/>
        </p:nvPicPr>
        <p:blipFill rotWithShape="1">
          <a:blip r:embed="rId4">
            <a:alphaModFix/>
          </a:blip>
          <a:srcRect b="22803" l="0" r="0" t="0"/>
          <a:stretch/>
        </p:blipFill>
        <p:spPr>
          <a:xfrm>
            <a:off x="4762672" y="3277250"/>
            <a:ext cx="2556419" cy="1973457"/>
          </a:xfrm>
          <a:prstGeom prst="rect">
            <a:avLst/>
          </a:prstGeom>
          <a:noFill/>
          <a:ln>
            <a:noFill/>
          </a:ln>
        </p:spPr>
      </p:pic>
      <p:sp>
        <p:nvSpPr>
          <p:cNvPr id="139" name="Google Shape;139;p10"/>
          <p:cNvSpPr/>
          <p:nvPr/>
        </p:nvSpPr>
        <p:spPr>
          <a:xfrm>
            <a:off x="9434729" y="3639229"/>
            <a:ext cx="1269294" cy="1326811"/>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0" name="Google Shape;140;p10"/>
          <p:cNvPicPr preferRelativeResize="0"/>
          <p:nvPr/>
        </p:nvPicPr>
        <p:blipFill rotWithShape="1">
          <a:blip r:embed="rId5">
            <a:alphaModFix/>
          </a:blip>
          <a:srcRect b="38973" l="30505" r="30730" t="21341"/>
          <a:stretch/>
        </p:blipFill>
        <p:spPr>
          <a:xfrm>
            <a:off x="9513576" y="3775745"/>
            <a:ext cx="1007934" cy="1031874"/>
          </a:xfrm>
          <a:prstGeom prst="rect">
            <a:avLst/>
          </a:prstGeom>
          <a:noFill/>
          <a:ln>
            <a:noFill/>
          </a:ln>
        </p:spPr>
      </p:pic>
      <p:pic>
        <p:nvPicPr>
          <p:cNvPr id="141" name="Google Shape;141;p10"/>
          <p:cNvPicPr preferRelativeResize="0"/>
          <p:nvPr/>
        </p:nvPicPr>
        <p:blipFill rotWithShape="1">
          <a:blip r:embed="rId6">
            <a:alphaModFix/>
          </a:blip>
          <a:srcRect b="17589" l="0" r="0" t="0"/>
          <a:stretch/>
        </p:blipFill>
        <p:spPr>
          <a:xfrm>
            <a:off x="817793" y="3326940"/>
            <a:ext cx="2271587" cy="1872008"/>
          </a:xfrm>
          <a:prstGeom prst="rect">
            <a:avLst/>
          </a:prstGeom>
          <a:noFill/>
          <a:ln>
            <a:noFill/>
          </a:ln>
        </p:spPr>
      </p:pic>
      <p:sp>
        <p:nvSpPr>
          <p:cNvPr id="142" name="Google Shape;142;p10"/>
          <p:cNvSpPr/>
          <p:nvPr/>
        </p:nvSpPr>
        <p:spPr>
          <a:xfrm>
            <a:off x="350555" y="5496855"/>
            <a:ext cx="3538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Organisations will learn more accurately about how work is done and use this to inform improvement</a:t>
            </a:r>
            <a:endParaRPr/>
          </a:p>
        </p:txBody>
      </p:sp>
      <p:sp>
        <p:nvSpPr>
          <p:cNvPr id="143" name="Google Shape;143;p10"/>
          <p:cNvSpPr/>
          <p:nvPr/>
        </p:nvSpPr>
        <p:spPr>
          <a:xfrm>
            <a:off x="4334211" y="5498166"/>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Improvement will become the focus rather than bureaucracy</a:t>
            </a:r>
            <a:endParaRPr/>
          </a:p>
        </p:txBody>
      </p:sp>
      <p:sp>
        <p:nvSpPr>
          <p:cNvPr id="144" name="Google Shape;144;p10"/>
          <p:cNvSpPr/>
          <p:nvPr/>
        </p:nvSpPr>
        <p:spPr>
          <a:xfrm>
            <a:off x="8143336" y="5490101"/>
            <a:ext cx="3698108"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Ownership and engagement will improve</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0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1"/>
          <p:cNvSpPr txBox="1"/>
          <p:nvPr/>
        </p:nvSpPr>
        <p:spPr>
          <a:xfrm>
            <a:off x="784109" y="536672"/>
            <a:ext cx="10641498" cy="61164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5EB8"/>
              </a:buClr>
              <a:buSzPts val="3600"/>
              <a:buFont typeface="Arial"/>
              <a:buNone/>
            </a:pPr>
            <a:r>
              <a:rPr b="0" lang="en-GB" sz="3600">
                <a:solidFill>
                  <a:srgbClr val="005EB8"/>
                </a:solidFill>
                <a:latin typeface="Arial"/>
                <a:ea typeface="Arial"/>
                <a:cs typeface="Arial"/>
                <a:sym typeface="Arial"/>
              </a:rPr>
              <a:t>What does PSIRF mean for staff?</a:t>
            </a:r>
            <a:endParaRPr/>
          </a:p>
        </p:txBody>
      </p:sp>
      <p:sp>
        <p:nvSpPr>
          <p:cNvPr id="150" name="Google Shape;150;p11"/>
          <p:cNvSpPr txBox="1"/>
          <p:nvPr>
            <p:ph idx="1" type="body"/>
          </p:nvPr>
        </p:nvSpPr>
        <p:spPr>
          <a:xfrm>
            <a:off x="784110" y="1546286"/>
            <a:ext cx="5200476" cy="49806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GB" sz="1600"/>
              <a:t>New guidance on engaging with staff affected by patient safety events and involving staff throughout any learning response process – your contribution is key!</a:t>
            </a:r>
            <a:endParaRPr/>
          </a:p>
          <a:p>
            <a:pPr indent="-127000" lvl="0" marL="228600" rtl="0" algn="l">
              <a:lnSpc>
                <a:spcPct val="90000"/>
              </a:lnSpc>
              <a:spcBef>
                <a:spcPts val="1000"/>
              </a:spcBef>
              <a:spcAft>
                <a:spcPts val="0"/>
              </a:spcAft>
              <a:buClr>
                <a:schemeClr val="dk1"/>
              </a:buClr>
              <a:buSzPts val="1600"/>
              <a:buNone/>
            </a:pPr>
            <a:r>
              <a:t/>
            </a:r>
            <a:endParaRPr sz="1600"/>
          </a:p>
          <a:p>
            <a:pPr indent="-228600" lvl="0" marL="228600" rtl="0" algn="l">
              <a:lnSpc>
                <a:spcPct val="90000"/>
              </a:lnSpc>
              <a:spcBef>
                <a:spcPts val="1000"/>
              </a:spcBef>
              <a:spcAft>
                <a:spcPts val="0"/>
              </a:spcAft>
              <a:buClr>
                <a:schemeClr val="dk1"/>
              </a:buClr>
              <a:buSzPts val="1600"/>
              <a:buChar char="•"/>
            </a:pPr>
            <a:r>
              <a:rPr lang="en-GB" sz="1600"/>
              <a:t>Learning responses explore system design and how this can be improved – but learning is more than using the tools. Curiosity, trust and psychological safety are key. Statements are no longer required</a:t>
            </a:r>
            <a:endParaRPr/>
          </a:p>
          <a:p>
            <a:pPr indent="-127000" lvl="0" marL="228600" rtl="0" algn="l">
              <a:lnSpc>
                <a:spcPct val="90000"/>
              </a:lnSpc>
              <a:spcBef>
                <a:spcPts val="1000"/>
              </a:spcBef>
              <a:spcAft>
                <a:spcPts val="0"/>
              </a:spcAft>
              <a:buClr>
                <a:schemeClr val="dk1"/>
              </a:buClr>
              <a:buSzPts val="1600"/>
              <a:buNone/>
            </a:pPr>
            <a:r>
              <a:t/>
            </a:r>
            <a:endParaRPr sz="1600"/>
          </a:p>
          <a:p>
            <a:pPr indent="-228600" lvl="0" marL="228600" rtl="0" algn="l">
              <a:lnSpc>
                <a:spcPct val="90000"/>
              </a:lnSpc>
              <a:spcBef>
                <a:spcPts val="1000"/>
              </a:spcBef>
              <a:spcAft>
                <a:spcPts val="0"/>
              </a:spcAft>
              <a:buClr>
                <a:schemeClr val="dk1"/>
              </a:buClr>
              <a:buSzPts val="1600"/>
              <a:buChar char="•"/>
            </a:pPr>
            <a:r>
              <a:rPr lang="en-GB" sz="1600"/>
              <a:t>Staff should continue to record patient safety events via your Local Risk Management System; this enables your organisation to collect important insight to inform allocation of learning and improvement resource.</a:t>
            </a:r>
            <a:endParaRPr/>
          </a:p>
          <a:p>
            <a:pPr indent="0" lvl="0" marL="0" rtl="0" algn="l">
              <a:lnSpc>
                <a:spcPct val="90000"/>
              </a:lnSpc>
              <a:spcBef>
                <a:spcPts val="1000"/>
              </a:spcBef>
              <a:spcAft>
                <a:spcPts val="0"/>
              </a:spcAft>
              <a:buClr>
                <a:schemeClr val="dk1"/>
              </a:buClr>
              <a:buSzPts val="1600"/>
              <a:buNone/>
            </a:pPr>
            <a:r>
              <a:t/>
            </a:r>
            <a:endParaRPr sz="1600"/>
          </a:p>
          <a:p>
            <a:pPr indent="0" lvl="0" marL="0" rtl="0" algn="l">
              <a:lnSpc>
                <a:spcPct val="90000"/>
              </a:lnSpc>
              <a:spcBef>
                <a:spcPts val="1000"/>
              </a:spcBef>
              <a:spcAft>
                <a:spcPts val="0"/>
              </a:spcAft>
              <a:buClr>
                <a:schemeClr val="dk1"/>
              </a:buClr>
              <a:buSzPts val="1600"/>
              <a:buNone/>
            </a:pPr>
            <a:r>
              <a:t/>
            </a:r>
            <a:endParaRPr sz="1600"/>
          </a:p>
          <a:p>
            <a:pPr indent="-127000" lvl="0" marL="228600" rtl="0" algn="l">
              <a:lnSpc>
                <a:spcPct val="90000"/>
              </a:lnSpc>
              <a:spcBef>
                <a:spcPts val="1000"/>
              </a:spcBef>
              <a:spcAft>
                <a:spcPts val="0"/>
              </a:spcAft>
              <a:buClr>
                <a:schemeClr val="dk1"/>
              </a:buClr>
              <a:buSzPts val="1600"/>
              <a:buNone/>
            </a:pPr>
            <a:r>
              <a:t/>
            </a:r>
            <a:endParaRPr sz="1600"/>
          </a:p>
        </p:txBody>
      </p:sp>
      <p:pic>
        <p:nvPicPr>
          <p:cNvPr id="151" name="Google Shape;151;p11"/>
          <p:cNvPicPr preferRelativeResize="0"/>
          <p:nvPr/>
        </p:nvPicPr>
        <p:blipFill rotWithShape="1">
          <a:blip r:embed="rId3">
            <a:alphaModFix/>
          </a:blip>
          <a:srcRect b="0" l="0" r="0" t="0"/>
          <a:stretch/>
        </p:blipFill>
        <p:spPr>
          <a:xfrm>
            <a:off x="9476156" y="1525267"/>
            <a:ext cx="2884362" cy="4671082"/>
          </a:xfrm>
          <a:prstGeom prst="rect">
            <a:avLst/>
          </a:prstGeom>
          <a:noFill/>
          <a:ln>
            <a:noFill/>
          </a:ln>
        </p:spPr>
      </p:pic>
      <p:pic>
        <p:nvPicPr>
          <p:cNvPr id="152" name="Google Shape;152;p11"/>
          <p:cNvPicPr preferRelativeResize="0"/>
          <p:nvPr/>
        </p:nvPicPr>
        <p:blipFill rotWithShape="1">
          <a:blip r:embed="rId4">
            <a:alphaModFix/>
          </a:blip>
          <a:srcRect b="0" l="0" r="0" t="0"/>
          <a:stretch/>
        </p:blipFill>
        <p:spPr>
          <a:xfrm>
            <a:off x="8276261" y="2648401"/>
            <a:ext cx="1675698" cy="2381093"/>
          </a:xfrm>
          <a:prstGeom prst="rect">
            <a:avLst/>
          </a:prstGeom>
          <a:noFill/>
          <a:ln cap="flat" cmpd="sng" w="9525">
            <a:solidFill>
              <a:schemeClr val="dk1"/>
            </a:solidFill>
            <a:prstDash val="solid"/>
            <a:round/>
            <a:headEnd len="sm" w="sm" type="none"/>
            <a:tailEnd len="sm" w="sm" type="none"/>
          </a:ln>
        </p:spPr>
      </p:pic>
      <p:sp>
        <p:nvSpPr>
          <p:cNvPr id="153" name="Google Shape;153;p11"/>
          <p:cNvSpPr txBox="1"/>
          <p:nvPr/>
        </p:nvSpPr>
        <p:spPr>
          <a:xfrm>
            <a:off x="6537434" y="6196349"/>
            <a:ext cx="565456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u="sng">
                <a:solidFill>
                  <a:schemeClr val="dk1"/>
                </a:solidFill>
                <a:latin typeface="Calibri"/>
                <a:ea typeface="Calibri"/>
                <a:cs typeface="Calibri"/>
                <a:sym typeface="Calibri"/>
                <a:hlinkClick r:id="rId5">
                  <a:extLst>
                    <a:ext uri="{A12FA001-AC4F-418D-AE19-62706E023703}">
                      <ahyp:hlinkClr val="tx"/>
                    </a:ext>
                  </a:extLst>
                </a:hlinkClick>
              </a:rPr>
              <a:t>B1465-2.-Engaging-and-involving...-v1-FINAL.pdf (england.nhs.uk)</a:t>
            </a:r>
            <a:endParaRPr sz="1400">
              <a:solidFill>
                <a:schemeClr val="dk1"/>
              </a:solidFill>
              <a:latin typeface="Calibri"/>
              <a:ea typeface="Calibri"/>
              <a:cs typeface="Calibri"/>
              <a:sym typeface="Calibri"/>
            </a:endParaRPr>
          </a:p>
        </p:txBody>
      </p:sp>
      <p:pic>
        <p:nvPicPr>
          <p:cNvPr descr="A group of people standing together&#10;&#10;Description automatically generated with medium confidence" id="154" name="Google Shape;154;p11"/>
          <p:cNvPicPr preferRelativeResize="0"/>
          <p:nvPr/>
        </p:nvPicPr>
        <p:blipFill rotWithShape="1">
          <a:blip r:embed="rId6">
            <a:alphaModFix/>
          </a:blip>
          <a:srcRect b="21403" l="55836" r="23240" t="24416"/>
          <a:stretch/>
        </p:blipFill>
        <p:spPr>
          <a:xfrm>
            <a:off x="5984586" y="820099"/>
            <a:ext cx="2695361" cy="39259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2"/>
          <p:cNvSpPr txBox="1"/>
          <p:nvPr/>
        </p:nvSpPr>
        <p:spPr>
          <a:xfrm>
            <a:off x="6280793" y="6355979"/>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sng">
                <a:solidFill>
                  <a:schemeClr val="dk1"/>
                </a:solidFill>
                <a:latin typeface="Calibri"/>
                <a:ea typeface="Calibri"/>
                <a:cs typeface="Calibri"/>
                <a:sym typeface="Calibri"/>
                <a:hlinkClick r:id="rId3">
                  <a:extLst>
                    <a:ext uri="{A12FA001-AC4F-418D-AE19-62706E023703}">
                      <ahyp:hlinkClr val="tx"/>
                    </a:ext>
                  </a:extLst>
                </a:hlinkClick>
              </a:rPr>
              <a:t>NHS England » Patient Safety Incident Response Framework</a:t>
            </a:r>
            <a:endParaRPr sz="1800">
              <a:solidFill>
                <a:schemeClr val="dk1"/>
              </a:solidFill>
              <a:latin typeface="Calibri"/>
              <a:ea typeface="Calibri"/>
              <a:cs typeface="Calibri"/>
              <a:sym typeface="Calibri"/>
            </a:endParaRPr>
          </a:p>
        </p:txBody>
      </p:sp>
      <p:sp>
        <p:nvSpPr>
          <p:cNvPr id="160" name="Google Shape;160;p12"/>
          <p:cNvSpPr/>
          <p:nvPr/>
        </p:nvSpPr>
        <p:spPr>
          <a:xfrm>
            <a:off x="-318770" y="787286"/>
            <a:ext cx="7595415" cy="3705720"/>
          </a:xfrm>
          <a:prstGeom prst="wedgeEllipseCallout">
            <a:avLst>
              <a:gd fmla="val -20833" name="adj1"/>
              <a:gd fmla="val 62500" name="adj2"/>
            </a:avLst>
          </a:prstGeom>
          <a:solidFill>
            <a:schemeClr val="accent4">
              <a:alpha val="37647"/>
            </a:schemeClr>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12"/>
          <p:cNvSpPr txBox="1"/>
          <p:nvPr/>
        </p:nvSpPr>
        <p:spPr>
          <a:xfrm>
            <a:off x="286771" y="1438512"/>
            <a:ext cx="634435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Calibri"/>
              <a:buNone/>
            </a:pPr>
            <a:r>
              <a:rPr b="0" i="1" lang="en-GB" sz="1800">
                <a:solidFill>
                  <a:srgbClr val="000000"/>
                </a:solidFill>
                <a:latin typeface="Calibri"/>
                <a:ea typeface="Calibri"/>
                <a:cs typeface="Calibri"/>
                <a:sym typeface="Calibri"/>
              </a:rPr>
              <a:t>“I’ve seen a real difference when we go speak to staff, rather than asking for a statement people initially look quite nervous, they think it must be terrible if someone wants to speak to them, but as we explain, actually </a:t>
            </a:r>
            <a:r>
              <a:rPr b="1" i="1" lang="en-GB" sz="1800">
                <a:solidFill>
                  <a:srgbClr val="000000"/>
                </a:solidFill>
                <a:latin typeface="Calibri"/>
                <a:ea typeface="Calibri"/>
                <a:cs typeface="Calibri"/>
                <a:sym typeface="Calibri"/>
              </a:rPr>
              <a:t>we just want to understand what it’s like to be you, doing your job day in and day out accepting you came to work to do a good job</a:t>
            </a:r>
            <a:r>
              <a:rPr b="0" i="1" lang="en-GB" sz="1800">
                <a:solidFill>
                  <a:srgbClr val="000000"/>
                </a:solidFill>
                <a:latin typeface="Calibri"/>
                <a:ea typeface="Calibri"/>
                <a:cs typeface="Calibri"/>
                <a:sym typeface="Calibri"/>
              </a:rPr>
              <a:t>. So what was the context of this incident and what could we learn and you can see them visibly relax and people express how good it is to be involved”</a:t>
            </a:r>
            <a:endParaRPr i="1" sz="1800">
              <a:solidFill>
                <a:schemeClr val="dk1"/>
              </a:solidFill>
              <a:latin typeface="Calibri"/>
              <a:ea typeface="Calibri"/>
              <a:cs typeface="Calibri"/>
              <a:sym typeface="Calibri"/>
            </a:endParaRPr>
          </a:p>
        </p:txBody>
      </p:sp>
      <p:sp>
        <p:nvSpPr>
          <p:cNvPr id="162" name="Google Shape;162;p12"/>
          <p:cNvSpPr/>
          <p:nvPr/>
        </p:nvSpPr>
        <p:spPr>
          <a:xfrm>
            <a:off x="1167856" y="4037027"/>
            <a:ext cx="5613054" cy="2437607"/>
          </a:xfrm>
          <a:prstGeom prst="wedgeEllipseCallout">
            <a:avLst>
              <a:gd fmla="val -20833" name="adj1"/>
              <a:gd fmla="val 62500" name="adj2"/>
            </a:avLst>
          </a:prstGeom>
          <a:solidFill>
            <a:schemeClr val="accent6">
              <a:alpha val="37647"/>
            </a:schemeClr>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12"/>
          <p:cNvSpPr/>
          <p:nvPr/>
        </p:nvSpPr>
        <p:spPr>
          <a:xfrm flipH="1">
            <a:off x="6736640" y="826274"/>
            <a:ext cx="5168589" cy="2521698"/>
          </a:xfrm>
          <a:prstGeom prst="wedgeEllipseCallout">
            <a:avLst>
              <a:gd fmla="val -20833" name="adj1"/>
              <a:gd fmla="val 62500" name="adj2"/>
            </a:avLst>
          </a:prstGeom>
          <a:solidFill>
            <a:srgbClr val="7030A0">
              <a:alpha val="37647"/>
            </a:srgbClr>
          </a:solidFill>
          <a:ln cap="flat" cmpd="sng" w="127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12"/>
          <p:cNvSpPr txBox="1"/>
          <p:nvPr/>
        </p:nvSpPr>
        <p:spPr>
          <a:xfrm>
            <a:off x="7431855" y="1310829"/>
            <a:ext cx="4193627"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800">
                <a:solidFill>
                  <a:srgbClr val="000000"/>
                </a:solidFill>
                <a:latin typeface="Calibri"/>
                <a:ea typeface="Calibri"/>
                <a:cs typeface="Calibri"/>
                <a:sym typeface="Calibri"/>
              </a:rPr>
              <a:t>“I have found… [that] we capture… patient and front-line staff experience right at the centre of our incident. When sometimes it was the organisation’s priority that was right at the heart of it and I think that’s a real difference” </a:t>
            </a:r>
            <a:endParaRPr/>
          </a:p>
        </p:txBody>
      </p:sp>
      <p:sp>
        <p:nvSpPr>
          <p:cNvPr id="165" name="Google Shape;165;p12"/>
          <p:cNvSpPr/>
          <p:nvPr/>
        </p:nvSpPr>
        <p:spPr>
          <a:xfrm flipH="1">
            <a:off x="6202311" y="3428999"/>
            <a:ext cx="5702917" cy="2782391"/>
          </a:xfrm>
          <a:prstGeom prst="wedgeEllipseCallout">
            <a:avLst>
              <a:gd fmla="val -20833" name="adj1"/>
              <a:gd fmla="val 62500" name="adj2"/>
            </a:avLst>
          </a:prstGeom>
          <a:solidFill>
            <a:schemeClr val="accent1">
              <a:alpha val="37647"/>
            </a:schemeClr>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12"/>
          <p:cNvSpPr txBox="1"/>
          <p:nvPr/>
        </p:nvSpPr>
        <p:spPr>
          <a:xfrm>
            <a:off x="1791564" y="4674334"/>
            <a:ext cx="478352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800">
                <a:solidFill>
                  <a:srgbClr val="000000"/>
                </a:solidFill>
                <a:latin typeface="Calibri"/>
                <a:ea typeface="Calibri"/>
                <a:cs typeface="Calibri"/>
                <a:sym typeface="Calibri"/>
              </a:rPr>
              <a:t>“I</a:t>
            </a:r>
            <a:r>
              <a:rPr b="0" i="1" lang="en-GB" sz="1800">
                <a:solidFill>
                  <a:srgbClr val="000000"/>
                </a:solidFill>
                <a:latin typeface="Calibri"/>
                <a:ea typeface="Calibri"/>
                <a:cs typeface="Calibri"/>
                <a:sym typeface="Calibri"/>
              </a:rPr>
              <a:t>n terms of our staff and patients we feel they are much better engaged in the processes because we have the skilled investigators who are able to support them through it” </a:t>
            </a:r>
            <a:endParaRPr/>
          </a:p>
        </p:txBody>
      </p:sp>
      <p:sp>
        <p:nvSpPr>
          <p:cNvPr id="167" name="Google Shape;167;p12"/>
          <p:cNvSpPr txBox="1"/>
          <p:nvPr/>
        </p:nvSpPr>
        <p:spPr>
          <a:xfrm>
            <a:off x="6915581" y="3843338"/>
            <a:ext cx="4709901"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800">
                <a:solidFill>
                  <a:srgbClr val="000000"/>
                </a:solidFill>
                <a:latin typeface="Calibri"/>
                <a:ea typeface="Calibri"/>
                <a:cs typeface="Calibri"/>
                <a:sym typeface="Calibri"/>
              </a:rPr>
              <a:t>“W</a:t>
            </a:r>
            <a:r>
              <a:rPr b="0" i="1" lang="en-GB" sz="1800">
                <a:solidFill>
                  <a:srgbClr val="000000"/>
                </a:solidFill>
                <a:latin typeface="Calibri"/>
                <a:ea typeface="Calibri"/>
                <a:cs typeface="Calibri"/>
                <a:sym typeface="Calibri"/>
              </a:rPr>
              <a:t>e found an after action review… get[s] the staff involved so they don’t feel blamed</a:t>
            </a:r>
            <a:r>
              <a:rPr i="1" lang="en-GB" sz="1800">
                <a:solidFill>
                  <a:srgbClr val="000000"/>
                </a:solidFill>
                <a:latin typeface="Calibri"/>
                <a:ea typeface="Calibri"/>
                <a:cs typeface="Calibri"/>
                <a:sym typeface="Calibri"/>
              </a:rPr>
              <a:t>… </a:t>
            </a:r>
            <a:r>
              <a:rPr b="0" i="1" lang="en-GB" sz="1800">
                <a:solidFill>
                  <a:srgbClr val="000000"/>
                </a:solidFill>
                <a:latin typeface="Calibri"/>
                <a:ea typeface="Calibri"/>
                <a:cs typeface="Calibri"/>
                <a:sym typeface="Calibri"/>
              </a:rPr>
              <a:t>so we can apply just culture in a really positive way and the staff will come up with the recommendations and the actions themselves alongside our patient safety team and it really takes away some of that stigma.”</a:t>
            </a:r>
            <a:endParaRPr i="1" sz="1800">
              <a:solidFill>
                <a:schemeClr val="dk1"/>
              </a:solidFill>
              <a:latin typeface="Calibri"/>
              <a:ea typeface="Calibri"/>
              <a:cs typeface="Calibri"/>
              <a:sym typeface="Calibri"/>
            </a:endParaRPr>
          </a:p>
        </p:txBody>
      </p:sp>
      <p:sp>
        <p:nvSpPr>
          <p:cNvPr id="168" name="Google Shape;168;p12"/>
          <p:cNvSpPr txBox="1"/>
          <p:nvPr/>
        </p:nvSpPr>
        <p:spPr>
          <a:xfrm>
            <a:off x="784109" y="536672"/>
            <a:ext cx="10641498" cy="61164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5EB8"/>
              </a:buClr>
              <a:buSzPts val="3600"/>
              <a:buFont typeface="Arial"/>
              <a:buNone/>
            </a:pPr>
            <a:r>
              <a:rPr b="0" lang="en-GB" sz="3600">
                <a:solidFill>
                  <a:srgbClr val="005EB8"/>
                </a:solidFill>
                <a:latin typeface="Arial"/>
                <a:ea typeface="Arial"/>
                <a:cs typeface="Arial"/>
                <a:sym typeface="Arial"/>
              </a:rPr>
              <a:t>What changes have we seen?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3"/>
          <p:cNvPicPr preferRelativeResize="0"/>
          <p:nvPr/>
        </p:nvPicPr>
        <p:blipFill rotWithShape="1">
          <a:blip r:embed="rId3">
            <a:alphaModFix/>
          </a:blip>
          <a:srcRect b="0" l="0" r="0" t="0"/>
          <a:stretch/>
        </p:blipFill>
        <p:spPr>
          <a:xfrm>
            <a:off x="189371" y="2043087"/>
            <a:ext cx="4654799" cy="4521805"/>
          </a:xfrm>
          <a:prstGeom prst="rect">
            <a:avLst/>
          </a:prstGeom>
          <a:noFill/>
          <a:ln cap="flat" cmpd="sng" w="9525">
            <a:solidFill>
              <a:schemeClr val="dk1"/>
            </a:solidFill>
            <a:prstDash val="solid"/>
            <a:round/>
            <a:headEnd len="sm" w="sm" type="none"/>
            <a:tailEnd len="sm" w="sm" type="none"/>
          </a:ln>
        </p:spPr>
      </p:pic>
      <p:pic>
        <p:nvPicPr>
          <p:cNvPr id="175" name="Google Shape;175;p13"/>
          <p:cNvPicPr preferRelativeResize="0"/>
          <p:nvPr/>
        </p:nvPicPr>
        <p:blipFill rotWithShape="1">
          <a:blip r:embed="rId4">
            <a:alphaModFix/>
          </a:blip>
          <a:srcRect b="0" l="0" r="0" t="0"/>
          <a:stretch/>
        </p:blipFill>
        <p:spPr>
          <a:xfrm>
            <a:off x="5025484" y="645417"/>
            <a:ext cx="4148108" cy="4042686"/>
          </a:xfrm>
          <a:prstGeom prst="rect">
            <a:avLst/>
          </a:prstGeom>
          <a:noFill/>
          <a:ln cap="flat" cmpd="sng" w="9525">
            <a:solidFill>
              <a:schemeClr val="dk1"/>
            </a:solidFill>
            <a:prstDash val="solid"/>
            <a:round/>
            <a:headEnd len="sm" w="sm" type="none"/>
            <a:tailEnd len="sm" w="sm" type="none"/>
          </a:ln>
        </p:spPr>
      </p:pic>
      <p:pic>
        <p:nvPicPr>
          <p:cNvPr id="176" name="Google Shape;176;p13"/>
          <p:cNvPicPr preferRelativeResize="0"/>
          <p:nvPr/>
        </p:nvPicPr>
        <p:blipFill rotWithShape="1">
          <a:blip r:embed="rId5">
            <a:alphaModFix/>
          </a:blip>
          <a:srcRect b="0" l="0" r="0" t="0"/>
          <a:stretch/>
        </p:blipFill>
        <p:spPr>
          <a:xfrm>
            <a:off x="7580507" y="2169896"/>
            <a:ext cx="4303658" cy="4042687"/>
          </a:xfrm>
          <a:prstGeom prst="rect">
            <a:avLst/>
          </a:prstGeom>
          <a:noFill/>
          <a:ln cap="flat" cmpd="sng" w="9525">
            <a:solidFill>
              <a:schemeClr val="dk1"/>
            </a:solidFill>
            <a:prstDash val="solid"/>
            <a:round/>
            <a:headEnd len="sm" w="sm" type="none"/>
            <a:tailEnd len="sm" w="sm" type="none"/>
          </a:ln>
        </p:spPr>
      </p:pic>
      <p:sp>
        <p:nvSpPr>
          <p:cNvPr id="177" name="Google Shape;177;p13"/>
          <p:cNvSpPr/>
          <p:nvPr/>
        </p:nvSpPr>
        <p:spPr>
          <a:xfrm>
            <a:off x="5474949" y="3976422"/>
            <a:ext cx="6527680" cy="2553891"/>
          </a:xfrm>
          <a:prstGeom prst="roundRect">
            <a:avLst>
              <a:gd fmla="val 16667" name="adj"/>
            </a:avLst>
          </a:prstGeom>
          <a:solidFill>
            <a:schemeClr val="lt1"/>
          </a:solidFill>
          <a:ln cap="flat" cmpd="sng" w="28575">
            <a:solidFill>
              <a:srgbClr val="005EB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dk1"/>
                </a:solidFill>
                <a:latin typeface="Arial"/>
                <a:ea typeface="Arial"/>
                <a:cs typeface="Arial"/>
                <a:sym typeface="Arial"/>
              </a:rPr>
              <a:t>Your Trust might have a local site dedicated to PSIRF</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GB" sz="1800">
                <a:solidFill>
                  <a:schemeClr val="dk1"/>
                </a:solidFill>
                <a:latin typeface="Arial"/>
                <a:ea typeface="Arial"/>
                <a:cs typeface="Arial"/>
                <a:sym typeface="Arial"/>
              </a:rPr>
              <a:t>The NHS patient safety workspace is open to all to access. </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GB" sz="1800">
                <a:solidFill>
                  <a:schemeClr val="dk1"/>
                </a:solidFill>
                <a:latin typeface="Arial"/>
                <a:ea typeface="Arial"/>
                <a:cs typeface="Arial"/>
                <a:sym typeface="Arial"/>
              </a:rPr>
              <a:t>You do not need an NHS email address. </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GB" sz="1800">
                <a:solidFill>
                  <a:schemeClr val="dk1"/>
                </a:solidFill>
                <a:latin typeface="Arial"/>
                <a:ea typeface="Arial"/>
                <a:cs typeface="Arial"/>
                <a:sym typeface="Arial"/>
              </a:rPr>
              <a:t>If you are not already a FutureNHS user, you can request access by emailing </a:t>
            </a:r>
            <a:r>
              <a:rPr lang="en-GB" sz="1800" u="sng">
                <a:solidFill>
                  <a:schemeClr val="dk1"/>
                </a:solidFill>
                <a:latin typeface="Arial"/>
                <a:ea typeface="Arial"/>
                <a:cs typeface="Arial"/>
                <a:sym typeface="Arial"/>
                <a:hlinkClick r:id="rId6">
                  <a:extLst>
                    <a:ext uri="{A12FA001-AC4F-418D-AE19-62706E023703}">
                      <ahyp:hlinkClr val="tx"/>
                    </a:ext>
                  </a:extLst>
                </a:hlinkClick>
              </a:rPr>
              <a:t>NHSps-manager@future.nhs.uk</a:t>
            </a:r>
            <a:r>
              <a:rPr lang="en-GB" sz="1800">
                <a:solidFill>
                  <a:schemeClr val="dk1"/>
                </a:solidFill>
                <a:latin typeface="Arial"/>
                <a:ea typeface="Arial"/>
                <a:cs typeface="Arial"/>
                <a:sym typeface="Arial"/>
              </a:rPr>
              <a:t> </a:t>
            </a:r>
            <a:endParaRPr sz="1800">
              <a:solidFill>
                <a:schemeClr val="dk1"/>
              </a:solidFill>
              <a:latin typeface="Calibri"/>
              <a:ea typeface="Calibri"/>
              <a:cs typeface="Calibri"/>
              <a:sym typeface="Calibri"/>
            </a:endParaRPr>
          </a:p>
        </p:txBody>
      </p:sp>
      <p:sp>
        <p:nvSpPr>
          <p:cNvPr id="178" name="Google Shape;178;p13"/>
          <p:cNvSpPr txBox="1"/>
          <p:nvPr/>
        </p:nvSpPr>
        <p:spPr>
          <a:xfrm>
            <a:off x="784109" y="536672"/>
            <a:ext cx="10641498" cy="61164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5EB8"/>
              </a:buClr>
              <a:buSzPts val="3600"/>
              <a:buFont typeface="Arial"/>
              <a:buNone/>
            </a:pPr>
            <a:r>
              <a:rPr b="0" lang="en-GB" sz="3600">
                <a:solidFill>
                  <a:srgbClr val="005EB8"/>
                </a:solidFill>
                <a:latin typeface="Arial"/>
                <a:ea typeface="Arial"/>
                <a:cs typeface="Arial"/>
                <a:sym typeface="Arial"/>
              </a:rPr>
              <a:t>Find out more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4"/>
          <p:cNvSpPr txBox="1"/>
          <p:nvPr>
            <p:ph type="title"/>
          </p:nvPr>
        </p:nvSpPr>
        <p:spPr>
          <a:xfrm>
            <a:off x="784109" y="1210682"/>
            <a:ext cx="10641498" cy="6116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t/>
            </a:r>
            <a:endParaRPr/>
          </a:p>
        </p:txBody>
      </p:sp>
      <p:pic>
        <p:nvPicPr>
          <p:cNvPr id="184" name="Google Shape;184;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2"/>
          <p:cNvSpPr txBox="1"/>
          <p:nvPr>
            <p:ph type="title"/>
          </p:nvPr>
        </p:nvSpPr>
        <p:spPr>
          <a:xfrm>
            <a:off x="784109" y="536672"/>
            <a:ext cx="10641498" cy="6116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rPr lang="en-GB"/>
              <a:t>Policy context</a:t>
            </a:r>
            <a:endParaRPr/>
          </a:p>
        </p:txBody>
      </p:sp>
      <p:pic>
        <p:nvPicPr>
          <p:cNvPr id="37" name="Google Shape;37;p2"/>
          <p:cNvPicPr preferRelativeResize="0"/>
          <p:nvPr/>
        </p:nvPicPr>
        <p:blipFill rotWithShape="1">
          <a:blip r:embed="rId3">
            <a:alphaModFix/>
          </a:blip>
          <a:srcRect b="0" l="0" r="0" t="0"/>
          <a:stretch/>
        </p:blipFill>
        <p:spPr>
          <a:xfrm>
            <a:off x="977119" y="1721980"/>
            <a:ext cx="1723184" cy="2466811"/>
          </a:xfrm>
          <a:prstGeom prst="rect">
            <a:avLst/>
          </a:prstGeom>
          <a:noFill/>
          <a:ln cap="flat" cmpd="sng" w="9525">
            <a:solidFill>
              <a:schemeClr val="dk1"/>
            </a:solidFill>
            <a:prstDash val="solid"/>
            <a:round/>
            <a:headEnd len="sm" w="sm" type="none"/>
            <a:tailEnd len="sm" w="sm" type="none"/>
          </a:ln>
        </p:spPr>
      </p:pic>
      <p:sp>
        <p:nvSpPr>
          <p:cNvPr id="38" name="Google Shape;38;p2"/>
          <p:cNvSpPr txBox="1"/>
          <p:nvPr/>
        </p:nvSpPr>
        <p:spPr>
          <a:xfrm>
            <a:off x="784109" y="4241078"/>
            <a:ext cx="336925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600" u="none" cap="none" strike="noStrike">
                <a:solidFill>
                  <a:schemeClr val="dk1"/>
                </a:solidFill>
                <a:latin typeface="Calibri"/>
                <a:ea typeface="Calibri"/>
                <a:cs typeface="Calibri"/>
                <a:sym typeface="Calibri"/>
              </a:rPr>
              <a:t>“The Framework aims to facilitate learning by promoting a fair, open, and just culture that abandons blame as a tool and promotes the belief that ‘incidents cannot simply be linked to the actions of the individual healthcare staff involved but rather the system in which the individuals were working’” </a:t>
            </a:r>
            <a:endParaRPr/>
          </a:p>
        </p:txBody>
      </p:sp>
      <p:pic>
        <p:nvPicPr>
          <p:cNvPr id="39" name="Google Shape;39;p2"/>
          <p:cNvPicPr preferRelativeResize="0"/>
          <p:nvPr/>
        </p:nvPicPr>
        <p:blipFill rotWithShape="1">
          <a:blip r:embed="rId4">
            <a:alphaModFix/>
          </a:blip>
          <a:srcRect b="0" l="0" r="0" t="0"/>
          <a:stretch/>
        </p:blipFill>
        <p:spPr>
          <a:xfrm>
            <a:off x="3632129" y="1721980"/>
            <a:ext cx="1723184" cy="2460848"/>
          </a:xfrm>
          <a:prstGeom prst="rect">
            <a:avLst/>
          </a:prstGeom>
          <a:noFill/>
          <a:ln cap="flat" cmpd="sng" w="9525">
            <a:solidFill>
              <a:schemeClr val="dk1"/>
            </a:solidFill>
            <a:prstDash val="solid"/>
            <a:round/>
            <a:headEnd len="sm" w="sm" type="none"/>
            <a:tailEnd len="sm" w="sm" type="none"/>
          </a:ln>
        </p:spPr>
      </p:pic>
      <p:sp>
        <p:nvSpPr>
          <p:cNvPr id="40" name="Google Shape;40;p2"/>
          <p:cNvSpPr txBox="1"/>
          <p:nvPr/>
        </p:nvSpPr>
        <p:spPr>
          <a:xfrm>
            <a:off x="5546272" y="1644806"/>
            <a:ext cx="642906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600">
                <a:solidFill>
                  <a:schemeClr val="dk1"/>
                </a:solidFill>
                <a:latin typeface="Calibri"/>
                <a:ea typeface="Calibri"/>
                <a:cs typeface="Calibri"/>
                <a:sym typeface="Calibri"/>
              </a:rPr>
              <a:t>“Despite pockets of best practice, good intentions and strong leadership, clinical incident investigation and complaints handling fall far short of what patients, their families, </a:t>
            </a:r>
            <a:r>
              <a:rPr b="1" i="1" lang="en-GB" sz="1600">
                <a:solidFill>
                  <a:schemeClr val="dk1"/>
                </a:solidFill>
                <a:latin typeface="Calibri"/>
                <a:ea typeface="Calibri"/>
                <a:cs typeface="Calibri"/>
                <a:sym typeface="Calibri"/>
              </a:rPr>
              <a:t>clinicians and NHS staff are entitled to expect</a:t>
            </a:r>
            <a:r>
              <a:rPr i="1" lang="en-GB" sz="1600">
                <a:solidFill>
                  <a:schemeClr val="dk1"/>
                </a:solidFill>
                <a:latin typeface="Calibri"/>
                <a:ea typeface="Calibri"/>
                <a:cs typeface="Calibri"/>
                <a:sym typeface="Calibri"/>
              </a:rPr>
              <a:t>” </a:t>
            </a:r>
            <a:endParaRPr/>
          </a:p>
        </p:txBody>
      </p:sp>
      <p:pic>
        <p:nvPicPr>
          <p:cNvPr id="41" name="Google Shape;41;p2"/>
          <p:cNvPicPr preferRelativeResize="0"/>
          <p:nvPr/>
        </p:nvPicPr>
        <p:blipFill rotWithShape="1">
          <a:blip r:embed="rId5">
            <a:alphaModFix/>
          </a:blip>
          <a:srcRect b="0" l="0" r="0" t="0"/>
          <a:stretch/>
        </p:blipFill>
        <p:spPr>
          <a:xfrm>
            <a:off x="4388740" y="2869297"/>
            <a:ext cx="1716118" cy="2460848"/>
          </a:xfrm>
          <a:prstGeom prst="rect">
            <a:avLst/>
          </a:prstGeom>
          <a:noFill/>
          <a:ln cap="flat" cmpd="sng" w="9525">
            <a:solidFill>
              <a:schemeClr val="dk1"/>
            </a:solidFill>
            <a:prstDash val="solid"/>
            <a:round/>
            <a:headEnd len="sm" w="sm" type="none"/>
            <a:tailEnd len="sm" w="sm" type="none"/>
          </a:ln>
        </p:spPr>
      </p:pic>
      <p:sp>
        <p:nvSpPr>
          <p:cNvPr id="42" name="Google Shape;42;p2"/>
          <p:cNvSpPr/>
          <p:nvPr/>
        </p:nvSpPr>
        <p:spPr>
          <a:xfrm>
            <a:off x="6287139" y="3065516"/>
            <a:ext cx="584762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600">
                <a:solidFill>
                  <a:schemeClr val="dk1"/>
                </a:solidFill>
                <a:latin typeface="Calibri"/>
                <a:ea typeface="Calibri"/>
                <a:cs typeface="Calibri"/>
                <a:sym typeface="Calibri"/>
              </a:rPr>
              <a:t>“We found that 40% of investigations were not adequate to find out what happened. Not only are trusts not identifying failings, they are also not finding out why the failings happened in the first place”</a:t>
            </a:r>
            <a:endParaRPr/>
          </a:p>
        </p:txBody>
      </p:sp>
      <p:pic>
        <p:nvPicPr>
          <p:cNvPr id="43" name="Google Shape;43;p2"/>
          <p:cNvPicPr preferRelativeResize="0"/>
          <p:nvPr/>
        </p:nvPicPr>
        <p:blipFill rotWithShape="1">
          <a:blip r:embed="rId6">
            <a:alphaModFix/>
          </a:blip>
          <a:srcRect b="0" l="0" r="0" t="0"/>
          <a:stretch/>
        </p:blipFill>
        <p:spPr>
          <a:xfrm>
            <a:off x="5365270" y="3939942"/>
            <a:ext cx="1723184" cy="2447211"/>
          </a:xfrm>
          <a:prstGeom prst="rect">
            <a:avLst/>
          </a:prstGeom>
          <a:noFill/>
          <a:ln cap="flat" cmpd="sng" w="9525">
            <a:solidFill>
              <a:schemeClr val="dk1"/>
            </a:solidFill>
            <a:prstDash val="solid"/>
            <a:round/>
            <a:headEnd len="sm" w="sm" type="none"/>
            <a:tailEnd len="sm" w="sm" type="none"/>
          </a:ln>
        </p:spPr>
      </p:pic>
      <p:sp>
        <p:nvSpPr>
          <p:cNvPr id="44" name="Google Shape;44;p2"/>
          <p:cNvSpPr/>
          <p:nvPr/>
        </p:nvSpPr>
        <p:spPr>
          <a:xfrm>
            <a:off x="7310297" y="4501827"/>
            <a:ext cx="4864333"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600">
                <a:solidFill>
                  <a:schemeClr val="dk1"/>
                </a:solidFill>
                <a:latin typeface="Calibri"/>
                <a:ea typeface="Calibri"/>
                <a:cs typeface="Calibri"/>
                <a:sym typeface="Calibri"/>
              </a:rPr>
              <a:t>“…in the absence of other agreed and potentially more proportionate responses, trusts often see the formal investigation process as the only available option for learning from incidents resulting in harm” </a:t>
            </a:r>
            <a:endParaRPr/>
          </a:p>
          <a:p>
            <a:pPr indent="0" lvl="0" marL="0" marR="0" rtl="0" algn="l">
              <a:spcBef>
                <a:spcPts val="0"/>
              </a:spcBef>
              <a:spcAft>
                <a:spcPts val="0"/>
              </a:spcAft>
              <a:buNone/>
            </a:pPr>
            <a:r>
              <a:t/>
            </a:r>
            <a:endParaRPr i="1" sz="1600">
              <a:solidFill>
                <a:schemeClr val="dk1"/>
              </a:solidFill>
              <a:latin typeface="Calibri"/>
              <a:ea typeface="Calibri"/>
              <a:cs typeface="Calibri"/>
              <a:sym typeface="Calibri"/>
            </a:endParaRPr>
          </a:p>
        </p:txBody>
      </p:sp>
      <p:pic>
        <p:nvPicPr>
          <p:cNvPr id="45" name="Google Shape;45;p2"/>
          <p:cNvPicPr preferRelativeResize="0"/>
          <p:nvPr/>
        </p:nvPicPr>
        <p:blipFill rotWithShape="1">
          <a:blip r:embed="rId7">
            <a:alphaModFix/>
          </a:blip>
          <a:srcRect b="0" l="0" r="0" t="0"/>
          <a:stretch/>
        </p:blipFill>
        <p:spPr>
          <a:xfrm>
            <a:off x="7793295" y="4065876"/>
            <a:ext cx="1971943" cy="2664186"/>
          </a:xfrm>
          <a:prstGeom prst="rect">
            <a:avLst/>
          </a:prstGeom>
          <a:noFill/>
          <a:ln cap="flat" cmpd="sng" w="9525">
            <a:solidFill>
              <a:schemeClr val="dk1"/>
            </a:solidFill>
            <a:prstDash val="solid"/>
            <a:round/>
            <a:headEnd len="sm" w="sm" type="none"/>
            <a:tailEnd len="sm" w="sm" type="none"/>
          </a:ln>
        </p:spPr>
      </p:pic>
      <p:pic>
        <p:nvPicPr>
          <p:cNvPr id="46" name="Google Shape;46;p2"/>
          <p:cNvPicPr preferRelativeResize="0"/>
          <p:nvPr/>
        </p:nvPicPr>
        <p:blipFill rotWithShape="1">
          <a:blip r:embed="rId8">
            <a:alphaModFix/>
          </a:blip>
          <a:srcRect b="0" l="0" r="0" t="0"/>
          <a:stretch/>
        </p:blipFill>
        <p:spPr>
          <a:xfrm>
            <a:off x="9849391" y="4066062"/>
            <a:ext cx="2017397" cy="2664000"/>
          </a:xfrm>
          <a:prstGeom prst="rect">
            <a:avLst/>
          </a:prstGeom>
          <a:noFill/>
          <a:ln cap="flat" cmpd="sng" w="952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3"/>
          <p:cNvSpPr txBox="1"/>
          <p:nvPr>
            <p:ph type="title"/>
          </p:nvPr>
        </p:nvSpPr>
        <p:spPr>
          <a:xfrm>
            <a:off x="784109" y="1210682"/>
            <a:ext cx="10641498" cy="6116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t/>
            </a:r>
            <a:endParaRPr/>
          </a:p>
        </p:txBody>
      </p:sp>
      <p:sp>
        <p:nvSpPr>
          <p:cNvPr id="52" name="Google Shape;52;p3"/>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3"/>
          <p:cNvSpPr txBox="1"/>
          <p:nvPr>
            <p:ph idx="1" type="body"/>
          </p:nvPr>
        </p:nvSpPr>
        <p:spPr>
          <a:xfrm>
            <a:off x="784109" y="2141151"/>
            <a:ext cx="10641498" cy="2244128"/>
          </a:xfrm>
          <a:prstGeom prst="rect">
            <a:avLst/>
          </a:prstGeom>
          <a:noFill/>
          <a:ln>
            <a:noFill/>
          </a:ln>
        </p:spPr>
        <p:txBody>
          <a:bodyPr anchorCtr="0" anchor="t" bIns="45700" lIns="91425" spcFirstLastPara="1" rIns="91425" wrap="square" tIns="45700">
            <a:normAutofit/>
          </a:bodyPr>
          <a:lstStyle/>
          <a:p>
            <a:pPr indent="-139700" lvl="0" marL="228600" rtl="0" algn="l">
              <a:lnSpc>
                <a:spcPct val="90000"/>
              </a:lnSpc>
              <a:spcBef>
                <a:spcPts val="0"/>
              </a:spcBef>
              <a:spcAft>
                <a:spcPts val="0"/>
              </a:spcAft>
              <a:buClr>
                <a:schemeClr val="dk1"/>
              </a:buClr>
              <a:buSzPts val="1400"/>
              <a:buNone/>
            </a:pPr>
            <a:r>
              <a:t/>
            </a:r>
            <a:endParaRPr/>
          </a:p>
        </p:txBody>
      </p:sp>
      <p:pic>
        <p:nvPicPr>
          <p:cNvPr descr="A person standing in a light&#10;&#10;Description automatically generated with low confidence" id="54" name="Google Shape;54;p3"/>
          <p:cNvPicPr preferRelativeResize="0"/>
          <p:nvPr/>
        </p:nvPicPr>
        <p:blipFill rotWithShape="1">
          <a:blip r:embed="rId3">
            <a:alphaModFix/>
          </a:blip>
          <a:srcRect b="0" l="25110" r="23251" t="0"/>
          <a:stretch/>
        </p:blipFill>
        <p:spPr>
          <a:xfrm>
            <a:off x="0" y="0"/>
            <a:ext cx="6295698" cy="6858000"/>
          </a:xfrm>
          <a:prstGeom prst="rect">
            <a:avLst/>
          </a:prstGeom>
          <a:noFill/>
          <a:ln>
            <a:noFill/>
          </a:ln>
        </p:spPr>
      </p:pic>
      <p:pic>
        <p:nvPicPr>
          <p:cNvPr descr="A picture containing cartoon&#10;&#10;Description automatically generated" id="55" name="Google Shape;55;p3"/>
          <p:cNvPicPr preferRelativeResize="0"/>
          <p:nvPr/>
        </p:nvPicPr>
        <p:blipFill rotWithShape="1">
          <a:blip r:embed="rId4">
            <a:alphaModFix/>
          </a:blip>
          <a:srcRect b="0" l="28147" r="23102" t="0"/>
          <a:stretch/>
        </p:blipFill>
        <p:spPr>
          <a:xfrm>
            <a:off x="6248400" y="0"/>
            <a:ext cx="5943600" cy="6858000"/>
          </a:xfrm>
          <a:prstGeom prst="rect">
            <a:avLst/>
          </a:prstGeom>
          <a:noFill/>
          <a:ln>
            <a:noFill/>
          </a:ln>
        </p:spPr>
      </p:pic>
      <p:sp>
        <p:nvSpPr>
          <p:cNvPr id="56" name="Google Shape;56;p3"/>
          <p:cNvSpPr txBox="1"/>
          <p:nvPr/>
        </p:nvSpPr>
        <p:spPr>
          <a:xfrm>
            <a:off x="504497" y="188432"/>
            <a:ext cx="11255491"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200">
                <a:solidFill>
                  <a:srgbClr val="000000"/>
                </a:solidFill>
                <a:latin typeface="Calibri"/>
                <a:ea typeface="Calibri"/>
                <a:cs typeface="Calibri"/>
                <a:sym typeface="Calibri"/>
              </a:rPr>
              <a:t>Serious incident processes can feel punitive, can stifle our potential to learn and improve and can limit our ability to put the needs of people including staff, patients and families first.  </a:t>
            </a:r>
            <a:endParaRPr sz="2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8A"/>
        </a:solidFill>
      </p:bgPr>
    </p:bg>
    <p:spTree>
      <p:nvGrpSpPr>
        <p:cNvPr id="60" name="Shape 60"/>
        <p:cNvGrpSpPr/>
        <p:nvPr/>
      </p:nvGrpSpPr>
      <p:grpSpPr>
        <a:xfrm>
          <a:off x="0" y="0"/>
          <a:ext cx="0" cy="0"/>
          <a:chOff x="0" y="0"/>
          <a:chExt cx="0" cy="0"/>
        </a:xfrm>
      </p:grpSpPr>
      <p:pic>
        <p:nvPicPr>
          <p:cNvPr descr="Background pattern&#10;&#10;Description automatically generated" id="61" name="Google Shape;61;p4"/>
          <p:cNvPicPr preferRelativeResize="0"/>
          <p:nvPr/>
        </p:nvPicPr>
        <p:blipFill rotWithShape="1">
          <a:blip r:embed="rId3">
            <a:alphaModFix/>
          </a:blip>
          <a:srcRect b="0" l="-25946" r="25945" t="0"/>
          <a:stretch/>
        </p:blipFill>
        <p:spPr>
          <a:xfrm>
            <a:off x="1327426" y="1"/>
            <a:ext cx="10864573" cy="6111322"/>
          </a:xfrm>
          <a:prstGeom prst="rect">
            <a:avLst/>
          </a:prstGeom>
          <a:solidFill>
            <a:srgbClr val="FFF37E"/>
          </a:solidFill>
          <a:ln>
            <a:noFill/>
          </a:ln>
        </p:spPr>
      </p:pic>
      <p:sp>
        <p:nvSpPr>
          <p:cNvPr id="62" name="Google Shape;62;p4"/>
          <p:cNvSpPr txBox="1"/>
          <p:nvPr>
            <p:ph idx="1" type="body"/>
          </p:nvPr>
        </p:nvSpPr>
        <p:spPr>
          <a:xfrm>
            <a:off x="816352" y="1765409"/>
            <a:ext cx="5664817" cy="434591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GB" sz="1600"/>
              <a:t>Sets out a new approach to achieving effective learning and improvement following patient safety incidents</a:t>
            </a:r>
            <a:endParaRPr/>
          </a:p>
          <a:p>
            <a:pPr indent="-228600" lvl="0" marL="228600" rtl="0" algn="l">
              <a:lnSpc>
                <a:spcPct val="90000"/>
              </a:lnSpc>
              <a:spcBef>
                <a:spcPts val="1000"/>
              </a:spcBef>
              <a:spcAft>
                <a:spcPts val="0"/>
              </a:spcAft>
              <a:buClr>
                <a:schemeClr val="dk1"/>
              </a:buClr>
              <a:buSzPts val="1600"/>
              <a:buChar char="•"/>
            </a:pPr>
            <a:r>
              <a:rPr lang="en-GB" sz="1600"/>
              <a:t>Embeds patient safety incident response within a wider system of improvement</a:t>
            </a:r>
            <a:endParaRPr/>
          </a:p>
          <a:p>
            <a:pPr indent="-228600" lvl="0" marL="228600" rtl="0" algn="l">
              <a:lnSpc>
                <a:spcPct val="90000"/>
              </a:lnSpc>
              <a:spcBef>
                <a:spcPts val="1000"/>
              </a:spcBef>
              <a:spcAft>
                <a:spcPts val="0"/>
              </a:spcAft>
              <a:buClr>
                <a:schemeClr val="dk1"/>
              </a:buClr>
              <a:buSzPts val="1600"/>
              <a:buChar char="•"/>
            </a:pPr>
            <a:r>
              <a:rPr b="1" lang="en-GB" sz="1600"/>
              <a:t>Supports a significant shift in safety culture </a:t>
            </a:r>
            <a:endParaRPr/>
          </a:p>
          <a:p>
            <a:pPr indent="-228600" lvl="0" marL="228600" rtl="0" algn="l">
              <a:lnSpc>
                <a:spcPct val="90000"/>
              </a:lnSpc>
              <a:spcBef>
                <a:spcPts val="1000"/>
              </a:spcBef>
              <a:spcAft>
                <a:spcPts val="0"/>
              </a:spcAft>
              <a:buClr>
                <a:schemeClr val="dk1"/>
              </a:buClr>
              <a:buSzPts val="1600"/>
              <a:buChar char="•"/>
            </a:pPr>
            <a:r>
              <a:rPr lang="en-GB" sz="1600"/>
              <a:t>Prompts a move away from a reactive and bureaucratic approach to safety towards systematic safety management </a:t>
            </a:r>
            <a:endParaRPr/>
          </a:p>
          <a:p>
            <a:pPr indent="-228600" lvl="0" marL="228600" rtl="0" algn="l">
              <a:lnSpc>
                <a:spcPct val="90000"/>
              </a:lnSpc>
              <a:spcBef>
                <a:spcPts val="1000"/>
              </a:spcBef>
              <a:spcAft>
                <a:spcPts val="0"/>
              </a:spcAft>
              <a:buClr>
                <a:schemeClr val="dk1"/>
              </a:buClr>
              <a:buSzPts val="1600"/>
              <a:buChar char="•"/>
            </a:pPr>
            <a:r>
              <a:rPr lang="en-GB" sz="1600"/>
              <a:t>Testing and revision has been a formal part of the development cycle</a:t>
            </a:r>
            <a:endParaRPr/>
          </a:p>
          <a:p>
            <a:pPr indent="-127000" lvl="0" marL="228600" rtl="0" algn="l">
              <a:lnSpc>
                <a:spcPct val="90000"/>
              </a:lnSpc>
              <a:spcBef>
                <a:spcPts val="1000"/>
              </a:spcBef>
              <a:spcAft>
                <a:spcPts val="0"/>
              </a:spcAft>
              <a:buClr>
                <a:schemeClr val="dk1"/>
              </a:buClr>
              <a:buSzPts val="1600"/>
              <a:buNone/>
            </a:pPr>
            <a:r>
              <a:t/>
            </a:r>
            <a:endParaRPr sz="1600"/>
          </a:p>
          <a:p>
            <a:pPr indent="-127000" lvl="0" marL="228600" rtl="0" algn="l">
              <a:lnSpc>
                <a:spcPct val="90000"/>
              </a:lnSpc>
              <a:spcBef>
                <a:spcPts val="1000"/>
              </a:spcBef>
              <a:spcAft>
                <a:spcPts val="0"/>
              </a:spcAft>
              <a:buClr>
                <a:schemeClr val="dk1"/>
              </a:buClr>
              <a:buSzPts val="1600"/>
              <a:buNone/>
            </a:pPr>
            <a:r>
              <a:t/>
            </a:r>
            <a:endParaRPr sz="1600"/>
          </a:p>
          <a:p>
            <a:pPr indent="-127000" lvl="0" marL="228600" rtl="0" algn="l">
              <a:lnSpc>
                <a:spcPct val="90000"/>
              </a:lnSpc>
              <a:spcBef>
                <a:spcPts val="1000"/>
              </a:spcBef>
              <a:spcAft>
                <a:spcPts val="0"/>
              </a:spcAft>
              <a:buClr>
                <a:schemeClr val="dk1"/>
              </a:buClr>
              <a:buSzPts val="1600"/>
              <a:buNone/>
            </a:pPr>
            <a:r>
              <a:t/>
            </a:r>
            <a:endParaRPr sz="1600"/>
          </a:p>
        </p:txBody>
      </p:sp>
      <p:sp>
        <p:nvSpPr>
          <p:cNvPr id="63" name="Google Shape;63;p4"/>
          <p:cNvSpPr txBox="1"/>
          <p:nvPr/>
        </p:nvSpPr>
        <p:spPr>
          <a:xfrm>
            <a:off x="816352" y="6333739"/>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sng">
                <a:solidFill>
                  <a:schemeClr val="dk1"/>
                </a:solidFill>
                <a:latin typeface="Calibri"/>
                <a:ea typeface="Calibri"/>
                <a:cs typeface="Calibri"/>
                <a:sym typeface="Calibri"/>
                <a:hlinkClick r:id="rId4">
                  <a:extLst>
                    <a:ext uri="{A12FA001-AC4F-418D-AE19-62706E023703}">
                      <ahyp:hlinkClr val="tx"/>
                    </a:ext>
                  </a:extLst>
                </a:hlinkClick>
              </a:rPr>
              <a:t>NHS England » Patient Safety Incident Response Framework</a:t>
            </a:r>
            <a:endParaRPr sz="1800">
              <a:solidFill>
                <a:schemeClr val="dk1"/>
              </a:solidFill>
              <a:latin typeface="Calibri"/>
              <a:ea typeface="Calibri"/>
              <a:cs typeface="Calibri"/>
              <a:sym typeface="Calibri"/>
            </a:endParaRPr>
          </a:p>
        </p:txBody>
      </p:sp>
      <p:sp>
        <p:nvSpPr>
          <p:cNvPr id="64" name="Google Shape;64;p4"/>
          <p:cNvSpPr txBox="1"/>
          <p:nvPr>
            <p:ph type="title"/>
          </p:nvPr>
        </p:nvSpPr>
        <p:spPr>
          <a:xfrm>
            <a:off x="784109" y="536672"/>
            <a:ext cx="10641498" cy="6116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rPr lang="en-GB"/>
              <a:t>Introducing PSIRF</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5"/>
          <p:cNvPicPr preferRelativeResize="0"/>
          <p:nvPr/>
        </p:nvPicPr>
        <p:blipFill rotWithShape="1">
          <a:blip r:embed="rId3">
            <a:alphaModFix/>
          </a:blip>
          <a:srcRect b="53051" l="0" r="0" t="24476"/>
          <a:stretch/>
        </p:blipFill>
        <p:spPr>
          <a:xfrm>
            <a:off x="1780343" y="2822758"/>
            <a:ext cx="6515969" cy="999192"/>
          </a:xfrm>
          <a:prstGeom prst="rect">
            <a:avLst/>
          </a:prstGeom>
          <a:noFill/>
          <a:ln>
            <a:noFill/>
          </a:ln>
        </p:spPr>
      </p:pic>
      <p:pic>
        <p:nvPicPr>
          <p:cNvPr id="70" name="Google Shape;70;p5"/>
          <p:cNvPicPr preferRelativeResize="0"/>
          <p:nvPr/>
        </p:nvPicPr>
        <p:blipFill rotWithShape="1">
          <a:blip r:embed="rId4">
            <a:alphaModFix/>
          </a:blip>
          <a:srcRect b="47482" l="0" r="60478" t="0"/>
          <a:stretch/>
        </p:blipFill>
        <p:spPr>
          <a:xfrm>
            <a:off x="533142" y="2714822"/>
            <a:ext cx="1651619" cy="1234524"/>
          </a:xfrm>
          <a:prstGeom prst="rect">
            <a:avLst/>
          </a:prstGeom>
          <a:noFill/>
          <a:ln>
            <a:noFill/>
          </a:ln>
        </p:spPr>
      </p:pic>
      <p:pic>
        <p:nvPicPr>
          <p:cNvPr id="71" name="Google Shape;71;p5"/>
          <p:cNvPicPr preferRelativeResize="0"/>
          <p:nvPr/>
        </p:nvPicPr>
        <p:blipFill rotWithShape="1">
          <a:blip r:embed="rId5">
            <a:alphaModFix/>
          </a:blip>
          <a:srcRect b="28336" l="0" r="0" t="47872"/>
          <a:stretch/>
        </p:blipFill>
        <p:spPr>
          <a:xfrm>
            <a:off x="1568725" y="4044848"/>
            <a:ext cx="6515968" cy="1057915"/>
          </a:xfrm>
          <a:prstGeom prst="rect">
            <a:avLst/>
          </a:prstGeom>
          <a:noFill/>
          <a:ln>
            <a:noFill/>
          </a:ln>
        </p:spPr>
      </p:pic>
      <p:pic>
        <p:nvPicPr>
          <p:cNvPr descr="A picture containing text&#10;&#10;Description automatically generated" id="72" name="Google Shape;72;p5"/>
          <p:cNvPicPr preferRelativeResize="0"/>
          <p:nvPr/>
        </p:nvPicPr>
        <p:blipFill rotWithShape="1">
          <a:blip r:embed="rId6">
            <a:alphaModFix/>
          </a:blip>
          <a:srcRect b="0" l="4615" r="66801" t="50000"/>
          <a:stretch/>
        </p:blipFill>
        <p:spPr>
          <a:xfrm>
            <a:off x="731640" y="3962936"/>
            <a:ext cx="1254623" cy="1234524"/>
          </a:xfrm>
          <a:prstGeom prst="rect">
            <a:avLst/>
          </a:prstGeom>
          <a:noFill/>
          <a:ln>
            <a:noFill/>
          </a:ln>
        </p:spPr>
      </p:pic>
      <p:pic>
        <p:nvPicPr>
          <p:cNvPr id="73" name="Google Shape;73;p5"/>
          <p:cNvPicPr preferRelativeResize="0"/>
          <p:nvPr/>
        </p:nvPicPr>
        <p:blipFill rotWithShape="1">
          <a:blip r:embed="rId7">
            <a:alphaModFix/>
          </a:blip>
          <a:srcRect b="3371" l="-998" r="997" t="72836"/>
          <a:stretch/>
        </p:blipFill>
        <p:spPr>
          <a:xfrm>
            <a:off x="1780343" y="5337423"/>
            <a:ext cx="6515968" cy="1057915"/>
          </a:xfrm>
          <a:prstGeom prst="rect">
            <a:avLst/>
          </a:prstGeom>
          <a:noFill/>
          <a:ln>
            <a:noFill/>
          </a:ln>
        </p:spPr>
      </p:pic>
      <p:pic>
        <p:nvPicPr>
          <p:cNvPr id="74" name="Google Shape;74;p5"/>
          <p:cNvPicPr preferRelativeResize="0"/>
          <p:nvPr/>
        </p:nvPicPr>
        <p:blipFill rotWithShape="1">
          <a:blip r:embed="rId8">
            <a:alphaModFix/>
          </a:blip>
          <a:srcRect b="47482" l="67036" r="0" t="1"/>
          <a:stretch/>
        </p:blipFill>
        <p:spPr>
          <a:xfrm>
            <a:off x="633842" y="5151265"/>
            <a:ext cx="1450218" cy="1299652"/>
          </a:xfrm>
          <a:prstGeom prst="rect">
            <a:avLst/>
          </a:prstGeom>
          <a:noFill/>
          <a:ln>
            <a:noFill/>
          </a:ln>
        </p:spPr>
      </p:pic>
      <p:pic>
        <p:nvPicPr>
          <p:cNvPr id="75" name="Google Shape;75;p5"/>
          <p:cNvPicPr preferRelativeResize="0"/>
          <p:nvPr/>
        </p:nvPicPr>
        <p:blipFill rotWithShape="1">
          <a:blip r:embed="rId9">
            <a:alphaModFix/>
          </a:blip>
          <a:srcRect b="0" l="67849" r="0" t="50000"/>
          <a:stretch/>
        </p:blipFill>
        <p:spPr>
          <a:xfrm>
            <a:off x="654937" y="1512903"/>
            <a:ext cx="1408029" cy="1231710"/>
          </a:xfrm>
          <a:prstGeom prst="rect">
            <a:avLst/>
          </a:prstGeom>
          <a:noFill/>
          <a:ln>
            <a:noFill/>
          </a:ln>
        </p:spPr>
      </p:pic>
      <p:sp>
        <p:nvSpPr>
          <p:cNvPr id="76" name="Google Shape;76;p5"/>
          <p:cNvSpPr/>
          <p:nvPr/>
        </p:nvSpPr>
        <p:spPr>
          <a:xfrm>
            <a:off x="7895156" y="1605399"/>
            <a:ext cx="3915416" cy="817245"/>
          </a:xfrm>
          <a:prstGeom prst="roundRect">
            <a:avLst>
              <a:gd fmla="val 16667" name="adj"/>
            </a:avLst>
          </a:prstGeom>
          <a:noFill/>
          <a:ln cap="flat" cmpd="sng" w="28575">
            <a:solidFill>
              <a:srgbClr val="B93C87"/>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rgbClr val="B93C87"/>
              </a:buClr>
              <a:buSzPts val="1400"/>
              <a:buFont typeface="Arial"/>
              <a:buChar char="•"/>
            </a:pPr>
            <a:r>
              <a:rPr lang="en-GB" sz="1400">
                <a:solidFill>
                  <a:srgbClr val="B93C87"/>
                </a:solidFill>
                <a:latin typeface="Arial"/>
                <a:ea typeface="Arial"/>
                <a:cs typeface="Arial"/>
                <a:sym typeface="Arial"/>
              </a:rPr>
              <a:t>PSIRF does not affect Duty of Candour</a:t>
            </a:r>
            <a:endParaRPr/>
          </a:p>
          <a:p>
            <a:pPr indent="-285750" lvl="0" marL="285750" marR="0" rtl="0" algn="l">
              <a:spcBef>
                <a:spcPts val="0"/>
              </a:spcBef>
              <a:spcAft>
                <a:spcPts val="0"/>
              </a:spcAft>
              <a:buClr>
                <a:srgbClr val="B93C87"/>
              </a:buClr>
              <a:buSzPts val="1400"/>
              <a:buFont typeface="Arial"/>
              <a:buChar char="•"/>
            </a:pPr>
            <a:r>
              <a:rPr lang="en-GB" sz="1400">
                <a:solidFill>
                  <a:srgbClr val="B93C87"/>
                </a:solidFill>
                <a:latin typeface="Arial"/>
                <a:ea typeface="Arial"/>
                <a:cs typeface="Arial"/>
                <a:sym typeface="Arial"/>
              </a:rPr>
              <a:t>Distinction: engagement and involvement</a:t>
            </a:r>
            <a:endParaRPr/>
          </a:p>
          <a:p>
            <a:pPr indent="-285750" lvl="0" marL="285750" marR="0" rtl="0" algn="l">
              <a:spcBef>
                <a:spcPts val="0"/>
              </a:spcBef>
              <a:spcAft>
                <a:spcPts val="0"/>
              </a:spcAft>
              <a:buClr>
                <a:srgbClr val="B93C87"/>
              </a:buClr>
              <a:buSzPts val="1400"/>
              <a:buFont typeface="Arial"/>
              <a:buChar char="•"/>
            </a:pPr>
            <a:r>
              <a:rPr lang="en-GB" sz="1400">
                <a:solidFill>
                  <a:srgbClr val="B93C87"/>
                </a:solidFill>
                <a:latin typeface="Arial"/>
                <a:ea typeface="Arial"/>
                <a:cs typeface="Arial"/>
                <a:sym typeface="Arial"/>
              </a:rPr>
              <a:t>Includes both families and staff affected</a:t>
            </a:r>
            <a:endParaRPr/>
          </a:p>
        </p:txBody>
      </p:sp>
      <p:sp>
        <p:nvSpPr>
          <p:cNvPr id="77" name="Google Shape;77;p5"/>
          <p:cNvSpPr/>
          <p:nvPr/>
        </p:nvSpPr>
        <p:spPr>
          <a:xfrm>
            <a:off x="7895159" y="3029341"/>
            <a:ext cx="3915417" cy="578882"/>
          </a:xfrm>
          <a:prstGeom prst="roundRect">
            <a:avLst>
              <a:gd fmla="val 16667" name="adj"/>
            </a:avLst>
          </a:prstGeom>
          <a:noFill/>
          <a:ln cap="flat" cmpd="sng" w="28575">
            <a:solidFill>
              <a:srgbClr val="6785BB"/>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rgbClr val="6785BB"/>
              </a:buClr>
              <a:buSzPts val="1400"/>
              <a:buFont typeface="Arial"/>
              <a:buChar char="•"/>
            </a:pPr>
            <a:r>
              <a:rPr lang="en-GB" sz="1400">
                <a:solidFill>
                  <a:srgbClr val="6785BB"/>
                </a:solidFill>
                <a:latin typeface="Arial"/>
                <a:ea typeface="Arial"/>
                <a:cs typeface="Arial"/>
                <a:sym typeface="Arial"/>
              </a:rPr>
              <a:t>RCA no longer recommended</a:t>
            </a:r>
            <a:endParaRPr/>
          </a:p>
          <a:p>
            <a:pPr indent="-285750" lvl="0" marL="285750" marR="0" rtl="0" algn="l">
              <a:spcBef>
                <a:spcPts val="0"/>
              </a:spcBef>
              <a:spcAft>
                <a:spcPts val="0"/>
              </a:spcAft>
              <a:buClr>
                <a:srgbClr val="6785BB"/>
              </a:buClr>
              <a:buSzPts val="1400"/>
              <a:buFont typeface="Arial"/>
              <a:buChar char="•"/>
            </a:pPr>
            <a:r>
              <a:rPr lang="en-GB" sz="1400">
                <a:solidFill>
                  <a:srgbClr val="6785BB"/>
                </a:solidFill>
                <a:latin typeface="Arial"/>
                <a:ea typeface="Arial"/>
                <a:cs typeface="Arial"/>
                <a:sym typeface="Arial"/>
              </a:rPr>
              <a:t>Window on the system </a:t>
            </a:r>
            <a:endParaRPr/>
          </a:p>
        </p:txBody>
      </p:sp>
      <p:sp>
        <p:nvSpPr>
          <p:cNvPr id="78" name="Google Shape;78;p5"/>
          <p:cNvSpPr/>
          <p:nvPr/>
        </p:nvSpPr>
        <p:spPr>
          <a:xfrm>
            <a:off x="7895156" y="5426158"/>
            <a:ext cx="3915418" cy="817245"/>
          </a:xfrm>
          <a:prstGeom prst="roundRect">
            <a:avLst>
              <a:gd fmla="val 16667" name="adj"/>
            </a:avLst>
          </a:prstGeom>
          <a:noFill/>
          <a:ln cap="flat" cmpd="sng" w="28575">
            <a:solidFill>
              <a:srgbClr val="85AD6A"/>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rgbClr val="85AD6A"/>
              </a:buClr>
              <a:buSzPts val="1400"/>
              <a:buFont typeface="Arial"/>
              <a:buChar char="•"/>
            </a:pPr>
            <a:r>
              <a:rPr lang="en-GB" sz="1400">
                <a:solidFill>
                  <a:srgbClr val="85AD6A"/>
                </a:solidFill>
                <a:latin typeface="Arial"/>
                <a:ea typeface="Arial"/>
                <a:cs typeface="Arial"/>
                <a:sym typeface="Arial"/>
              </a:rPr>
              <a:t>Emphasis on collaboration</a:t>
            </a:r>
            <a:endParaRPr/>
          </a:p>
          <a:p>
            <a:pPr indent="-285750" lvl="0" marL="285750" marR="0" rtl="0" algn="l">
              <a:spcBef>
                <a:spcPts val="0"/>
              </a:spcBef>
              <a:spcAft>
                <a:spcPts val="0"/>
              </a:spcAft>
              <a:buClr>
                <a:srgbClr val="85AD6A"/>
              </a:buClr>
              <a:buSzPts val="1400"/>
              <a:buFont typeface="Arial"/>
              <a:buChar char="•"/>
            </a:pPr>
            <a:r>
              <a:rPr lang="en-GB" sz="1400">
                <a:solidFill>
                  <a:srgbClr val="85AD6A"/>
                </a:solidFill>
                <a:latin typeface="Arial"/>
                <a:ea typeface="Arial"/>
                <a:cs typeface="Arial"/>
                <a:sym typeface="Arial"/>
              </a:rPr>
              <a:t>Decisions made together</a:t>
            </a:r>
            <a:endParaRPr/>
          </a:p>
          <a:p>
            <a:pPr indent="-285750" lvl="0" marL="285750" marR="0" rtl="0" algn="l">
              <a:spcBef>
                <a:spcPts val="0"/>
              </a:spcBef>
              <a:spcAft>
                <a:spcPts val="0"/>
              </a:spcAft>
              <a:buClr>
                <a:srgbClr val="85AD6A"/>
              </a:buClr>
              <a:buSzPts val="1400"/>
              <a:buFont typeface="Arial"/>
              <a:buChar char="•"/>
            </a:pPr>
            <a:r>
              <a:rPr lang="en-GB" sz="1400">
                <a:solidFill>
                  <a:srgbClr val="85AD6A"/>
                </a:solidFill>
                <a:latin typeface="Arial"/>
                <a:ea typeface="Arial"/>
                <a:cs typeface="Arial"/>
                <a:sym typeface="Arial"/>
              </a:rPr>
              <a:t>Non-hierarchical </a:t>
            </a:r>
            <a:endParaRPr/>
          </a:p>
        </p:txBody>
      </p:sp>
      <p:sp>
        <p:nvSpPr>
          <p:cNvPr id="79" name="Google Shape;79;p5"/>
          <p:cNvSpPr/>
          <p:nvPr/>
        </p:nvSpPr>
        <p:spPr>
          <a:xfrm>
            <a:off x="7895157" y="4135890"/>
            <a:ext cx="3915416" cy="817245"/>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rgbClr val="E1B854"/>
              </a:buClr>
              <a:buSzPts val="1400"/>
              <a:buFont typeface="Arial"/>
              <a:buChar char="•"/>
            </a:pPr>
            <a:r>
              <a:rPr lang="en-GB" sz="1400">
                <a:solidFill>
                  <a:srgbClr val="E1B854"/>
                </a:solidFill>
                <a:latin typeface="Arial"/>
                <a:ea typeface="Arial"/>
                <a:cs typeface="Arial"/>
                <a:sym typeface="Arial"/>
              </a:rPr>
              <a:t>Try out different approaches </a:t>
            </a:r>
            <a:endParaRPr/>
          </a:p>
          <a:p>
            <a:pPr indent="-285750" lvl="0" marL="285750" marR="0" rtl="0" algn="l">
              <a:spcBef>
                <a:spcPts val="0"/>
              </a:spcBef>
              <a:spcAft>
                <a:spcPts val="0"/>
              </a:spcAft>
              <a:buClr>
                <a:srgbClr val="E1B854"/>
              </a:buClr>
              <a:buSzPts val="1400"/>
              <a:buFont typeface="Arial"/>
              <a:buChar char="•"/>
            </a:pPr>
            <a:r>
              <a:rPr lang="en-GB" sz="1400">
                <a:solidFill>
                  <a:srgbClr val="E1B854"/>
                </a:solidFill>
                <a:latin typeface="Arial"/>
                <a:ea typeface="Arial"/>
                <a:cs typeface="Arial"/>
                <a:sym typeface="Arial"/>
              </a:rPr>
              <a:t>Planning</a:t>
            </a:r>
            <a:endParaRPr/>
          </a:p>
          <a:p>
            <a:pPr indent="-285750" lvl="0" marL="285750" marR="0" rtl="0" algn="l">
              <a:spcBef>
                <a:spcPts val="0"/>
              </a:spcBef>
              <a:spcAft>
                <a:spcPts val="0"/>
              </a:spcAft>
              <a:buClr>
                <a:srgbClr val="E1B854"/>
              </a:buClr>
              <a:buSzPts val="1400"/>
              <a:buFont typeface="Arial"/>
              <a:buChar char="•"/>
            </a:pPr>
            <a:r>
              <a:rPr lang="en-GB" sz="1400">
                <a:solidFill>
                  <a:srgbClr val="E1B854"/>
                </a:solidFill>
                <a:latin typeface="Arial"/>
                <a:ea typeface="Arial"/>
                <a:cs typeface="Arial"/>
                <a:sym typeface="Arial"/>
              </a:rPr>
              <a:t>Stakeholder involvement</a:t>
            </a:r>
            <a:endParaRPr/>
          </a:p>
        </p:txBody>
      </p:sp>
      <p:sp>
        <p:nvSpPr>
          <p:cNvPr id="80" name="Google Shape;80;p5"/>
          <p:cNvSpPr txBox="1"/>
          <p:nvPr/>
        </p:nvSpPr>
        <p:spPr>
          <a:xfrm>
            <a:off x="784109" y="536672"/>
            <a:ext cx="10641498" cy="61164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5EB8"/>
              </a:buClr>
              <a:buSzPts val="3600"/>
              <a:buFont typeface="Arial"/>
              <a:buNone/>
            </a:pPr>
            <a:r>
              <a:rPr b="0" lang="en-GB" sz="3600">
                <a:solidFill>
                  <a:srgbClr val="005EB8"/>
                </a:solidFill>
                <a:latin typeface="Arial"/>
                <a:ea typeface="Arial"/>
                <a:cs typeface="Arial"/>
                <a:sym typeface="Arial"/>
              </a:rPr>
              <a:t>Changes to safety management practice</a:t>
            </a:r>
            <a:endParaRPr/>
          </a:p>
        </p:txBody>
      </p:sp>
      <p:pic>
        <p:nvPicPr>
          <p:cNvPr id="81" name="Google Shape;81;p5"/>
          <p:cNvPicPr preferRelativeResize="0"/>
          <p:nvPr/>
        </p:nvPicPr>
        <p:blipFill rotWithShape="1">
          <a:blip r:embed="rId10">
            <a:alphaModFix/>
          </a:blip>
          <a:srcRect b="75848" l="0" r="0" t="0"/>
          <a:stretch/>
        </p:blipFill>
        <p:spPr>
          <a:xfrm>
            <a:off x="1915577" y="1553237"/>
            <a:ext cx="6126969" cy="1009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b="0" l="0" r="0" t="0"/>
          <a:stretch/>
        </p:blipFill>
        <p:spPr>
          <a:xfrm>
            <a:off x="4762" y="185737"/>
            <a:ext cx="12182475" cy="6486525"/>
          </a:xfrm>
          <a:prstGeom prst="rect">
            <a:avLst/>
          </a:prstGeom>
          <a:noFill/>
          <a:ln>
            <a:noFill/>
          </a:ln>
        </p:spPr>
      </p:pic>
      <p:pic>
        <p:nvPicPr>
          <p:cNvPr descr="A picture containing text&#10;&#10;Description automatically generated" id="87" name="Google Shape;87;p6"/>
          <p:cNvPicPr preferRelativeResize="0"/>
          <p:nvPr/>
        </p:nvPicPr>
        <p:blipFill rotWithShape="1">
          <a:blip r:embed="rId4">
            <a:alphaModFix/>
          </a:blip>
          <a:srcRect b="61587" l="0" r="63195" t="5685"/>
          <a:stretch/>
        </p:blipFill>
        <p:spPr>
          <a:xfrm>
            <a:off x="2262220" y="41697"/>
            <a:ext cx="1869982" cy="935326"/>
          </a:xfrm>
          <a:prstGeom prst="rect">
            <a:avLst/>
          </a:prstGeom>
          <a:noFill/>
          <a:ln>
            <a:noFill/>
          </a:ln>
        </p:spPr>
      </p:pic>
      <p:pic>
        <p:nvPicPr>
          <p:cNvPr descr="A picture containing logo&#10;&#10;Description automatically generated" id="88" name="Google Shape;88;p6"/>
          <p:cNvPicPr preferRelativeResize="0"/>
          <p:nvPr/>
        </p:nvPicPr>
        <p:blipFill rotWithShape="1">
          <a:blip r:embed="rId5">
            <a:alphaModFix/>
          </a:blip>
          <a:srcRect b="62797" l="54561" r="2032" t="4960"/>
          <a:stretch/>
        </p:blipFill>
        <p:spPr>
          <a:xfrm>
            <a:off x="8934245" y="1319644"/>
            <a:ext cx="2944240" cy="1230157"/>
          </a:xfrm>
          <a:prstGeom prst="rect">
            <a:avLst/>
          </a:prstGeom>
          <a:noFill/>
          <a:ln>
            <a:noFill/>
          </a:ln>
        </p:spPr>
      </p:pic>
      <p:sp>
        <p:nvSpPr>
          <p:cNvPr id="89" name="Google Shape;89;p6"/>
          <p:cNvSpPr/>
          <p:nvPr/>
        </p:nvSpPr>
        <p:spPr>
          <a:xfrm>
            <a:off x="8934245" y="4308200"/>
            <a:ext cx="2944240" cy="2009061"/>
          </a:xfrm>
          <a:prstGeom prst="roundRect">
            <a:avLst>
              <a:gd fmla="val 16667" name="adj"/>
            </a:avLst>
          </a:prstGeom>
          <a:solidFill>
            <a:schemeClr val="lt1"/>
          </a:solidFill>
          <a:ln cap="flat" cmpd="sng" w="2857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Arial"/>
                <a:ea typeface="Arial"/>
                <a:cs typeface="Arial"/>
                <a:sym typeface="Arial"/>
              </a:rPr>
              <a:t>PSIRF requires teams to adapt and implement new ways of working </a:t>
            </a:r>
            <a:endParaRPr/>
          </a:p>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Arial"/>
                <a:ea typeface="Arial"/>
                <a:cs typeface="Arial"/>
                <a:sym typeface="Arial"/>
              </a:rPr>
              <a:t>There is a need for relationship building and undoing entrenched habits</a:t>
            </a:r>
            <a:endParaRPr/>
          </a:p>
        </p:txBody>
      </p:sp>
      <p:sp>
        <p:nvSpPr>
          <p:cNvPr id="90" name="Google Shape;90;p6"/>
          <p:cNvSpPr txBox="1"/>
          <p:nvPr/>
        </p:nvSpPr>
        <p:spPr>
          <a:xfrm>
            <a:off x="0" y="6488668"/>
            <a:ext cx="12192000"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With thanks to: </a:t>
            </a:r>
            <a:r>
              <a:rPr lang="en-GB" sz="1800" u="sng">
                <a:solidFill>
                  <a:schemeClr val="dk1"/>
                </a:solidFill>
                <a:latin typeface="Calibri"/>
                <a:ea typeface="Calibri"/>
                <a:cs typeface="Calibri"/>
                <a:sym typeface="Calibri"/>
                <a:hlinkClick r:id="rId6">
                  <a:extLst>
                    <a:ext uri="{A12FA001-AC4F-418D-AE19-62706E023703}">
                      <ahyp:hlinkClr val="tx"/>
                    </a:ext>
                  </a:extLst>
                </a:hlinkClick>
              </a:rPr>
              <a:t>Wendy Halliburton, North Tees and Hartlepool NHS Foundation Trust</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7"/>
          <p:cNvSpPr/>
          <p:nvPr/>
        </p:nvSpPr>
        <p:spPr>
          <a:xfrm>
            <a:off x="350555" y="1762843"/>
            <a:ext cx="3538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scary to question something as important as our existing processes for managing patient safety</a:t>
            </a:r>
            <a:endParaRPr/>
          </a:p>
        </p:txBody>
      </p:sp>
      <p:sp>
        <p:nvSpPr>
          <p:cNvPr id="96" name="Google Shape;96;p7"/>
          <p:cNvSpPr/>
          <p:nvPr/>
        </p:nvSpPr>
        <p:spPr>
          <a:xfrm>
            <a:off x="8304614"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a bit uncertain not conducting an RCA for every safety event</a:t>
            </a:r>
            <a:endParaRPr/>
          </a:p>
        </p:txBody>
      </p:sp>
      <p:pic>
        <p:nvPicPr>
          <p:cNvPr id="97" name="Google Shape;97;p7"/>
          <p:cNvPicPr preferRelativeResize="0"/>
          <p:nvPr/>
        </p:nvPicPr>
        <p:blipFill rotWithShape="1">
          <a:blip r:embed="rId3">
            <a:alphaModFix/>
          </a:blip>
          <a:srcRect b="0" l="0" r="0" t="0"/>
          <a:stretch/>
        </p:blipFill>
        <p:spPr>
          <a:xfrm>
            <a:off x="847317" y="3334229"/>
            <a:ext cx="2277014" cy="2277014"/>
          </a:xfrm>
          <a:prstGeom prst="rect">
            <a:avLst/>
          </a:prstGeom>
          <a:noFill/>
          <a:ln>
            <a:noFill/>
          </a:ln>
        </p:spPr>
      </p:pic>
      <p:pic>
        <p:nvPicPr>
          <p:cNvPr id="98" name="Google Shape;98;p7"/>
          <p:cNvPicPr preferRelativeResize="0"/>
          <p:nvPr/>
        </p:nvPicPr>
        <p:blipFill rotWithShape="1">
          <a:blip r:embed="rId4">
            <a:alphaModFix/>
          </a:blip>
          <a:srcRect b="26646" l="14981" r="15154" t="7910"/>
          <a:stretch/>
        </p:blipFill>
        <p:spPr>
          <a:xfrm>
            <a:off x="8950608" y="3334229"/>
            <a:ext cx="2106817" cy="1973456"/>
          </a:xfrm>
          <a:prstGeom prst="rect">
            <a:avLst/>
          </a:prstGeom>
          <a:noFill/>
          <a:ln>
            <a:noFill/>
          </a:ln>
        </p:spPr>
      </p:pic>
      <p:pic>
        <p:nvPicPr>
          <p:cNvPr id="99" name="Google Shape;99;p7"/>
          <p:cNvPicPr preferRelativeResize="0"/>
          <p:nvPr/>
        </p:nvPicPr>
        <p:blipFill rotWithShape="1">
          <a:blip r:embed="rId5">
            <a:alphaModFix/>
          </a:blip>
          <a:srcRect b="0" l="0" r="0" t="0"/>
          <a:stretch/>
        </p:blipFill>
        <p:spPr>
          <a:xfrm>
            <a:off x="4823064" y="3334229"/>
            <a:ext cx="2407848" cy="2407848"/>
          </a:xfrm>
          <a:prstGeom prst="rect">
            <a:avLst/>
          </a:prstGeom>
          <a:noFill/>
          <a:ln>
            <a:noFill/>
          </a:ln>
        </p:spPr>
      </p:pic>
      <p:sp>
        <p:nvSpPr>
          <p:cNvPr id="100" name="Google Shape;100;p7"/>
          <p:cNvSpPr/>
          <p:nvPr/>
        </p:nvSpPr>
        <p:spPr>
          <a:xfrm>
            <a:off x="4272466"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requires time and effort to understand and implement a new way of working</a:t>
            </a:r>
            <a:endParaRPr/>
          </a:p>
        </p:txBody>
      </p:sp>
      <p:sp>
        <p:nvSpPr>
          <p:cNvPr id="101" name="Google Shape;101;p7"/>
          <p:cNvSpPr txBox="1"/>
          <p:nvPr/>
        </p:nvSpPr>
        <p:spPr>
          <a:xfrm>
            <a:off x="609602" y="548643"/>
            <a:ext cx="9351144" cy="61164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5EB8"/>
              </a:buClr>
              <a:buSzPts val="3600"/>
              <a:buFont typeface="Arial"/>
              <a:buNone/>
            </a:pPr>
            <a:r>
              <a:rPr b="0" lang="en-GB" sz="3600">
                <a:solidFill>
                  <a:srgbClr val="005EB8"/>
                </a:solidFill>
                <a:latin typeface="Arial"/>
                <a:ea typeface="Arial"/>
                <a:cs typeface="Arial"/>
                <a:sym typeface="Arial"/>
              </a:rPr>
              <a:t>Transitioning to PSIRF isn’t easy… but</a:t>
            </a:r>
            <a:endParaRPr b="0" sz="3600">
              <a:solidFill>
                <a:srgbClr val="005EB8"/>
              </a:solidFill>
              <a:latin typeface="Arial"/>
              <a:ea typeface="Arial"/>
              <a:cs typeface="Arial"/>
              <a:sym typeface="Arial"/>
            </a:endParaRPr>
          </a:p>
        </p:txBody>
      </p:sp>
      <p:sp>
        <p:nvSpPr>
          <p:cNvPr id="102" name="Google Shape;102;p7"/>
          <p:cNvSpPr/>
          <p:nvPr/>
        </p:nvSpPr>
        <p:spPr>
          <a:xfrm>
            <a:off x="7310004" y="569946"/>
            <a:ext cx="1539155" cy="65847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8"/>
          <p:cNvSpPr txBox="1"/>
          <p:nvPr>
            <p:ph type="title"/>
          </p:nvPr>
        </p:nvSpPr>
        <p:spPr>
          <a:xfrm>
            <a:off x="609602" y="548643"/>
            <a:ext cx="9297878" cy="6116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rPr lang="en-GB"/>
              <a:t>Transitioning to PSIRF isn’t easy… but</a:t>
            </a:r>
            <a:endParaRPr/>
          </a:p>
        </p:txBody>
      </p:sp>
      <p:sp>
        <p:nvSpPr>
          <p:cNvPr id="108" name="Google Shape;108;p8"/>
          <p:cNvSpPr/>
          <p:nvPr/>
        </p:nvSpPr>
        <p:spPr>
          <a:xfrm>
            <a:off x="350555" y="1762843"/>
            <a:ext cx="3538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scary to question something as important as our existing processes for managing patient safety</a:t>
            </a:r>
            <a:endParaRPr/>
          </a:p>
        </p:txBody>
      </p:sp>
      <p:sp>
        <p:nvSpPr>
          <p:cNvPr id="109" name="Google Shape;109;p8"/>
          <p:cNvSpPr/>
          <p:nvPr/>
        </p:nvSpPr>
        <p:spPr>
          <a:xfrm>
            <a:off x="8304614"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a bit uncertain not conducting an RCA for every safety event</a:t>
            </a:r>
            <a:endParaRPr/>
          </a:p>
        </p:txBody>
      </p:sp>
      <p:sp>
        <p:nvSpPr>
          <p:cNvPr id="110" name="Google Shape;110;p8"/>
          <p:cNvSpPr/>
          <p:nvPr/>
        </p:nvSpPr>
        <p:spPr>
          <a:xfrm>
            <a:off x="9434729" y="3639229"/>
            <a:ext cx="1269294" cy="1326811"/>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1" name="Google Shape;111;p8"/>
          <p:cNvPicPr preferRelativeResize="0"/>
          <p:nvPr/>
        </p:nvPicPr>
        <p:blipFill rotWithShape="1">
          <a:blip r:embed="rId3">
            <a:alphaModFix/>
          </a:blip>
          <a:srcRect b="17589" l="0" r="0" t="0"/>
          <a:stretch/>
        </p:blipFill>
        <p:spPr>
          <a:xfrm>
            <a:off x="817793" y="3326940"/>
            <a:ext cx="2271587" cy="1872008"/>
          </a:xfrm>
          <a:prstGeom prst="rect">
            <a:avLst/>
          </a:prstGeom>
          <a:noFill/>
          <a:ln>
            <a:noFill/>
          </a:ln>
        </p:spPr>
      </p:pic>
      <p:sp>
        <p:nvSpPr>
          <p:cNvPr id="112" name="Google Shape;112;p8"/>
          <p:cNvSpPr/>
          <p:nvPr/>
        </p:nvSpPr>
        <p:spPr>
          <a:xfrm>
            <a:off x="350555" y="5496855"/>
            <a:ext cx="3538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Organisations will learn more accurately about how work is done and use this to inform improvement</a:t>
            </a:r>
            <a:endParaRPr/>
          </a:p>
        </p:txBody>
      </p:sp>
      <p:pic>
        <p:nvPicPr>
          <p:cNvPr id="113" name="Google Shape;113;p8"/>
          <p:cNvPicPr preferRelativeResize="0"/>
          <p:nvPr/>
        </p:nvPicPr>
        <p:blipFill rotWithShape="1">
          <a:blip r:embed="rId4">
            <a:alphaModFix/>
          </a:blip>
          <a:srcRect b="26646" l="14981" r="15154" t="7910"/>
          <a:stretch/>
        </p:blipFill>
        <p:spPr>
          <a:xfrm>
            <a:off x="8950608" y="3334229"/>
            <a:ext cx="2106817" cy="1973456"/>
          </a:xfrm>
          <a:prstGeom prst="rect">
            <a:avLst/>
          </a:prstGeom>
          <a:noFill/>
          <a:ln>
            <a:noFill/>
          </a:ln>
        </p:spPr>
      </p:pic>
      <p:pic>
        <p:nvPicPr>
          <p:cNvPr id="114" name="Google Shape;114;p8"/>
          <p:cNvPicPr preferRelativeResize="0"/>
          <p:nvPr/>
        </p:nvPicPr>
        <p:blipFill rotWithShape="1">
          <a:blip r:embed="rId5">
            <a:alphaModFix/>
          </a:blip>
          <a:srcRect b="0" l="0" r="0" t="0"/>
          <a:stretch/>
        </p:blipFill>
        <p:spPr>
          <a:xfrm>
            <a:off x="4823064" y="3334229"/>
            <a:ext cx="2407848" cy="2407848"/>
          </a:xfrm>
          <a:prstGeom prst="rect">
            <a:avLst/>
          </a:prstGeom>
          <a:noFill/>
          <a:ln>
            <a:noFill/>
          </a:ln>
        </p:spPr>
      </p:pic>
      <p:sp>
        <p:nvSpPr>
          <p:cNvPr id="115" name="Google Shape;115;p8"/>
          <p:cNvSpPr/>
          <p:nvPr/>
        </p:nvSpPr>
        <p:spPr>
          <a:xfrm>
            <a:off x="4272466"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requires time and effort to understand and implement a new way of working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9"/>
          <p:cNvSpPr txBox="1"/>
          <p:nvPr>
            <p:ph type="title"/>
          </p:nvPr>
        </p:nvSpPr>
        <p:spPr>
          <a:xfrm>
            <a:off x="609602" y="548643"/>
            <a:ext cx="9431043" cy="6116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5EB8"/>
              </a:buClr>
              <a:buSzPts val="3600"/>
              <a:buFont typeface="Arial"/>
              <a:buNone/>
            </a:pPr>
            <a:r>
              <a:rPr lang="en-GB"/>
              <a:t>Transitioning to PSIRF isn’t easy… but</a:t>
            </a:r>
            <a:endParaRPr/>
          </a:p>
        </p:txBody>
      </p:sp>
      <p:sp>
        <p:nvSpPr>
          <p:cNvPr id="121" name="Google Shape;121;p9"/>
          <p:cNvSpPr/>
          <p:nvPr/>
        </p:nvSpPr>
        <p:spPr>
          <a:xfrm>
            <a:off x="350555" y="1762843"/>
            <a:ext cx="3538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scary to question something as important as our existing processes for managing patient safety</a:t>
            </a:r>
            <a:endParaRPr/>
          </a:p>
        </p:txBody>
      </p:sp>
      <p:sp>
        <p:nvSpPr>
          <p:cNvPr id="122" name="Google Shape;122;p9"/>
          <p:cNvSpPr/>
          <p:nvPr/>
        </p:nvSpPr>
        <p:spPr>
          <a:xfrm>
            <a:off x="4272466"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requires time and effort to understand and implement a new way of working</a:t>
            </a:r>
            <a:endParaRPr/>
          </a:p>
        </p:txBody>
      </p:sp>
      <p:sp>
        <p:nvSpPr>
          <p:cNvPr id="123" name="Google Shape;123;p9"/>
          <p:cNvSpPr/>
          <p:nvPr/>
        </p:nvSpPr>
        <p:spPr>
          <a:xfrm>
            <a:off x="8304614" y="1762843"/>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It feels a bit uncertain not conducting an RCA for every safety event</a:t>
            </a:r>
            <a:endParaRPr/>
          </a:p>
        </p:txBody>
      </p:sp>
      <p:pic>
        <p:nvPicPr>
          <p:cNvPr id="124" name="Google Shape;124;p9"/>
          <p:cNvPicPr preferRelativeResize="0"/>
          <p:nvPr/>
        </p:nvPicPr>
        <p:blipFill rotWithShape="1">
          <a:blip r:embed="rId3">
            <a:alphaModFix/>
          </a:blip>
          <a:srcRect b="22803" l="0" r="0" t="0"/>
          <a:stretch/>
        </p:blipFill>
        <p:spPr>
          <a:xfrm>
            <a:off x="4762672" y="3277250"/>
            <a:ext cx="2556419" cy="1973457"/>
          </a:xfrm>
          <a:prstGeom prst="rect">
            <a:avLst/>
          </a:prstGeom>
          <a:noFill/>
          <a:ln>
            <a:noFill/>
          </a:ln>
        </p:spPr>
      </p:pic>
      <p:pic>
        <p:nvPicPr>
          <p:cNvPr id="125" name="Google Shape;125;p9"/>
          <p:cNvPicPr preferRelativeResize="0"/>
          <p:nvPr/>
        </p:nvPicPr>
        <p:blipFill rotWithShape="1">
          <a:blip r:embed="rId4">
            <a:alphaModFix/>
          </a:blip>
          <a:srcRect b="17589" l="0" r="0" t="0"/>
          <a:stretch/>
        </p:blipFill>
        <p:spPr>
          <a:xfrm>
            <a:off x="817793" y="3326940"/>
            <a:ext cx="2271587" cy="1872008"/>
          </a:xfrm>
          <a:prstGeom prst="rect">
            <a:avLst/>
          </a:prstGeom>
          <a:noFill/>
          <a:ln>
            <a:noFill/>
          </a:ln>
        </p:spPr>
      </p:pic>
      <p:sp>
        <p:nvSpPr>
          <p:cNvPr id="126" name="Google Shape;126;p9"/>
          <p:cNvSpPr/>
          <p:nvPr/>
        </p:nvSpPr>
        <p:spPr>
          <a:xfrm>
            <a:off x="350555" y="5496855"/>
            <a:ext cx="3538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Organisations will learn more accurately about how work is done and use this to inform improvement</a:t>
            </a:r>
            <a:endParaRPr/>
          </a:p>
        </p:txBody>
      </p:sp>
      <p:sp>
        <p:nvSpPr>
          <p:cNvPr id="127" name="Google Shape;127;p9"/>
          <p:cNvSpPr/>
          <p:nvPr/>
        </p:nvSpPr>
        <p:spPr>
          <a:xfrm>
            <a:off x="4334211" y="5496855"/>
            <a:ext cx="353683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Improvement will become the focus rather than bureaucracy</a:t>
            </a:r>
            <a:endParaRPr/>
          </a:p>
        </p:txBody>
      </p:sp>
      <p:pic>
        <p:nvPicPr>
          <p:cNvPr id="128" name="Google Shape;128;p9"/>
          <p:cNvPicPr preferRelativeResize="0"/>
          <p:nvPr/>
        </p:nvPicPr>
        <p:blipFill rotWithShape="1">
          <a:blip r:embed="rId5">
            <a:alphaModFix/>
          </a:blip>
          <a:srcRect b="26646" l="14981" r="15154" t="7910"/>
          <a:stretch/>
        </p:blipFill>
        <p:spPr>
          <a:xfrm>
            <a:off x="8950608" y="3334229"/>
            <a:ext cx="2106817" cy="197345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2017-05-03T08:06:17Z</dcterms:created>
  <dc:creator>Craig Sanderson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0x010100E6FAC06ADD7EA74395EB9E853C7AFA71</vt:lpwstr>
  </property>
  <property fmtid="{D5CDD505-2E9C-101B-9397-08002B2CF9AE}" pid="3" name="TaxKeyword">
    <vt:lpwstr/>
  </property>
  <property fmtid="{D5CDD505-2E9C-101B-9397-08002B2CF9AE}" pid="4" name="Subject0">
    <vt:lpwstr/>
  </property>
  <property fmtid="{D5CDD505-2E9C-101B-9397-08002B2CF9AE}" pid="5" name="Document type0">
    <vt:lpwstr/>
  </property>
  <property fmtid="{D5CDD505-2E9C-101B-9397-08002B2CF9AE}" pid="6" name="WTTeamSiteDocumentType">
    <vt:lpwstr/>
  </property>
  <property fmtid="{D5CDD505-2E9C-101B-9397-08002B2CF9AE}" pid="7" name="WTTeamSiteDocumentTypeTaxHTField0">
    <vt:lpwstr/>
  </property>
  <property fmtid="{D5CDD505-2E9C-101B-9397-08002B2CF9AE}" pid="8" name="cebceaf3e3574cdab9f9dab6bbd34ddb">
    <vt:lpwstr/>
  </property>
  <property fmtid="{D5CDD505-2E9C-101B-9397-08002B2CF9AE}" pid="9" name="n2fe4ed80ae84f2cbc880662fe0a8735">
    <vt:lpwstr/>
  </property>
  <property fmtid="{D5CDD505-2E9C-101B-9397-08002B2CF9AE}" pid="10" name="TaxCatchAll">
    <vt:lpwstr/>
  </property>
  <property fmtid="{D5CDD505-2E9C-101B-9397-08002B2CF9AE}" pid="11" name="TaxKeywordTaxHTField">
    <vt:lpwstr/>
  </property>
  <property fmtid="{D5CDD505-2E9C-101B-9397-08002B2CF9AE}" pid="12" name="MediaServiceImageTags">
    <vt:lpwstr/>
  </property>
  <property fmtid="{D5CDD505-2E9C-101B-9397-08002B2CF9AE}" pid="13" name="Order">
    <vt:r8>228500.0</vt:r8>
  </property>
  <property fmtid="{D5CDD505-2E9C-101B-9397-08002B2CF9AE}" pid="14" name="TriggerFlowInfo">
    <vt:lpwstr/>
  </property>
  <property fmtid="{D5CDD505-2E9C-101B-9397-08002B2CF9AE}" pid="15" name="ComplianceAssetId">
    <vt:lpwstr/>
  </property>
  <property fmtid="{D5CDD505-2E9C-101B-9397-08002B2CF9AE}" pid="16" name="_ExtendedDescription">
    <vt:lpwstr/>
  </property>
</Properties>
</file>