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258" r:id="rId6"/>
    <p:sldId id="303" r:id="rId7"/>
    <p:sldId id="272" r:id="rId8"/>
    <p:sldId id="289" r:id="rId9"/>
    <p:sldId id="304" r:id="rId10"/>
    <p:sldId id="284" r:id="rId11"/>
    <p:sldId id="305" r:id="rId12"/>
    <p:sldId id="29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74E58-93F3-457B-BEBE-90AD91A788C6}" v="4" dt="2023-06-22T15:35:26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wney, Rachel" userId="3c07042e-73ce-473d-8dc9-e1c418bf05fd" providerId="ADAL" clId="{BCD36411-DAD7-4E70-9A09-0EF9398049CC}"/>
    <pc:docChg chg="delSld">
      <pc:chgData name="Downey, Rachel" userId="3c07042e-73ce-473d-8dc9-e1c418bf05fd" providerId="ADAL" clId="{BCD36411-DAD7-4E70-9A09-0EF9398049CC}" dt="2023-06-23T10:04:51.581" v="0" actId="2696"/>
      <pc:docMkLst>
        <pc:docMk/>
      </pc:docMkLst>
      <pc:sldChg chg="del">
        <pc:chgData name="Downey, Rachel" userId="3c07042e-73ce-473d-8dc9-e1c418bf05fd" providerId="ADAL" clId="{BCD36411-DAD7-4E70-9A09-0EF9398049CC}" dt="2023-06-23T10:04:51.581" v="0" actId="2696"/>
        <pc:sldMkLst>
          <pc:docMk/>
          <pc:sldMk cId="1707861248" sldId="30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DE859-2B61-40C6-85CD-A09B503DA7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3E1387-5168-470A-A557-434C607069E3}">
      <dgm:prSet/>
      <dgm:spPr>
        <a:solidFill>
          <a:srgbClr val="FF66CC"/>
        </a:solidFill>
      </dgm:spPr>
      <dgm:t>
        <a:bodyPr/>
        <a:lstStyle/>
        <a:p>
          <a:pPr rtl="0"/>
          <a:r>
            <a:rPr lang="en-GB" dirty="0">
              <a:solidFill>
                <a:schemeClr val="bg1"/>
              </a:solidFill>
            </a:rPr>
            <a:t>Appointed </a:t>
          </a:r>
          <a:r>
            <a:rPr lang="en-GB" dirty="0">
              <a:solidFill>
                <a:schemeClr val="bg1"/>
              </a:solidFill>
              <a:latin typeface="+mn-lt"/>
            </a:rPr>
            <a:t>by the Secretary of State for Health and </a:t>
          </a:r>
          <a:r>
            <a:rPr lang="en-GB" dirty="0">
              <a:solidFill>
                <a:schemeClr val="bg1"/>
              </a:solidFill>
            </a:rPr>
            <a:t>accountable to Parliament</a:t>
          </a:r>
          <a:endParaRPr lang="en-US" dirty="0">
            <a:solidFill>
              <a:schemeClr val="bg1"/>
            </a:solidFill>
          </a:endParaRPr>
        </a:p>
      </dgm:t>
    </dgm:pt>
    <dgm:pt modelId="{3A0C544D-4965-4690-8000-97B5B021A7B4}" type="parTrans" cxnId="{D34913A1-996D-4DEF-BCED-96DBEC5C4F9A}">
      <dgm:prSet/>
      <dgm:spPr/>
      <dgm:t>
        <a:bodyPr/>
        <a:lstStyle/>
        <a:p>
          <a:endParaRPr lang="en-US"/>
        </a:p>
      </dgm:t>
    </dgm:pt>
    <dgm:pt modelId="{6F357E4B-5A7D-4DF9-B55A-396E105F84F7}" type="sibTrans" cxnId="{D34913A1-996D-4DEF-BCED-96DBEC5C4F9A}">
      <dgm:prSet/>
      <dgm:spPr/>
      <dgm:t>
        <a:bodyPr/>
        <a:lstStyle/>
        <a:p>
          <a:endParaRPr lang="en-US"/>
        </a:p>
      </dgm:t>
    </dgm:pt>
    <dgm:pt modelId="{7DAD42C0-11B0-4B46-BCA3-A7BAB35D6070}">
      <dgm:prSet/>
      <dgm:spPr>
        <a:solidFill>
          <a:srgbClr val="FF66CC"/>
        </a:solidFill>
      </dgm:spPr>
      <dgm:t>
        <a:bodyPr/>
        <a:lstStyle/>
        <a:p>
          <a:r>
            <a:rPr lang="en-GB">
              <a:solidFill>
                <a:schemeClr val="bg1"/>
              </a:solidFill>
            </a:rPr>
            <a:t>To amplify patients’ voice and champion the value of listening to patients</a:t>
          </a:r>
          <a:endParaRPr lang="en-US">
            <a:solidFill>
              <a:schemeClr val="bg1"/>
            </a:solidFill>
          </a:endParaRPr>
        </a:p>
      </dgm:t>
    </dgm:pt>
    <dgm:pt modelId="{94506A3D-A529-4CE0-9BDB-41DC2787166D}" type="parTrans" cxnId="{614928A6-E321-45B8-A02F-7EEB002CE49F}">
      <dgm:prSet/>
      <dgm:spPr/>
      <dgm:t>
        <a:bodyPr/>
        <a:lstStyle/>
        <a:p>
          <a:endParaRPr lang="en-US"/>
        </a:p>
      </dgm:t>
    </dgm:pt>
    <dgm:pt modelId="{A82E18C6-B9C5-43CB-A5D1-B6A7F497C3B8}" type="sibTrans" cxnId="{614928A6-E321-45B8-A02F-7EEB002CE49F}">
      <dgm:prSet/>
      <dgm:spPr/>
      <dgm:t>
        <a:bodyPr/>
        <a:lstStyle/>
        <a:p>
          <a:endParaRPr lang="en-US"/>
        </a:p>
      </dgm:t>
    </dgm:pt>
    <dgm:pt modelId="{3B22FE1A-EA40-4DEE-9427-20499763C03B}">
      <dgm:prSet/>
      <dgm:spPr>
        <a:solidFill>
          <a:srgbClr val="FF66CC"/>
        </a:solidFill>
      </dgm:spPr>
      <dgm:t>
        <a:bodyPr/>
        <a:lstStyle/>
        <a:p>
          <a:pPr rtl="0"/>
          <a:r>
            <a:rPr lang="en-GB">
              <a:solidFill>
                <a:schemeClr val="bg1"/>
              </a:solidFill>
            </a:rPr>
            <a:t>To seek improvements to patient safety around the use of medicines and medical devices</a:t>
          </a:r>
          <a:r>
            <a:rPr lang="en-GB">
              <a:solidFill>
                <a:schemeClr val="bg1"/>
              </a:solidFill>
              <a:latin typeface="Calibri Light" panose="020F0302020204030204"/>
            </a:rPr>
            <a:t> </a:t>
          </a:r>
          <a:endParaRPr lang="en-US">
            <a:solidFill>
              <a:schemeClr val="bg1"/>
            </a:solidFill>
          </a:endParaRPr>
        </a:p>
      </dgm:t>
    </dgm:pt>
    <dgm:pt modelId="{8C644C6D-105A-49F7-91D7-D40E1F416AF2}" type="parTrans" cxnId="{E1847392-B656-4835-A6D3-EA9D3B1FCE80}">
      <dgm:prSet/>
      <dgm:spPr/>
      <dgm:t>
        <a:bodyPr/>
        <a:lstStyle/>
        <a:p>
          <a:endParaRPr lang="en-US"/>
        </a:p>
      </dgm:t>
    </dgm:pt>
    <dgm:pt modelId="{7E860724-33B7-47C8-BFE5-1A38FC2052CC}" type="sibTrans" cxnId="{E1847392-B656-4835-A6D3-EA9D3B1FCE80}">
      <dgm:prSet/>
      <dgm:spPr/>
      <dgm:t>
        <a:bodyPr/>
        <a:lstStyle/>
        <a:p>
          <a:endParaRPr lang="en-US"/>
        </a:p>
      </dgm:t>
    </dgm:pt>
    <dgm:pt modelId="{BF8ABD0F-9A2E-4EB0-A6B3-070924D7B24D}" type="pres">
      <dgm:prSet presAssocID="{4F3DE859-2B61-40C6-85CD-A09B503DA7FA}" presName="linear" presStyleCnt="0">
        <dgm:presLayoutVars>
          <dgm:animLvl val="lvl"/>
          <dgm:resizeHandles val="exact"/>
        </dgm:presLayoutVars>
      </dgm:prSet>
      <dgm:spPr/>
    </dgm:pt>
    <dgm:pt modelId="{9BF10691-2728-4E85-9659-96972DB9BDEA}" type="pres">
      <dgm:prSet presAssocID="{F03E1387-5168-470A-A557-434C607069E3}" presName="parentText" presStyleLbl="node1" presStyleIdx="0" presStyleCnt="3" custLinFactY="197730" custLinFactNeighborX="-889" custLinFactNeighborY="200000">
        <dgm:presLayoutVars>
          <dgm:chMax val="0"/>
          <dgm:bulletEnabled val="1"/>
        </dgm:presLayoutVars>
      </dgm:prSet>
      <dgm:spPr/>
    </dgm:pt>
    <dgm:pt modelId="{DCFA06AD-95D5-4D35-B175-C4C9F002BC83}" type="pres">
      <dgm:prSet presAssocID="{6F357E4B-5A7D-4DF9-B55A-396E105F84F7}" presName="spacer" presStyleCnt="0"/>
      <dgm:spPr/>
    </dgm:pt>
    <dgm:pt modelId="{73159CDE-31BD-48BC-8D4A-0325CC02C637}" type="pres">
      <dgm:prSet presAssocID="{7DAD42C0-11B0-4B46-BCA3-A7BAB35D6070}" presName="parentText" presStyleLbl="node1" presStyleIdx="1" presStyleCnt="3" custLinFactNeighborX="494" custLinFactNeighborY="-41970">
        <dgm:presLayoutVars>
          <dgm:chMax val="0"/>
          <dgm:bulletEnabled val="1"/>
        </dgm:presLayoutVars>
      </dgm:prSet>
      <dgm:spPr/>
    </dgm:pt>
    <dgm:pt modelId="{8E0A307E-855A-4AC2-A563-4E723F6CA3E5}" type="pres">
      <dgm:prSet presAssocID="{A82E18C6-B9C5-43CB-A5D1-B6A7F497C3B8}" presName="spacer" presStyleCnt="0"/>
      <dgm:spPr/>
    </dgm:pt>
    <dgm:pt modelId="{9A076AE8-D780-45B1-9F5A-9E7ADF5281C1}" type="pres">
      <dgm:prSet presAssocID="{3B22FE1A-EA40-4DEE-9427-20499763C03B}" presName="parentText" presStyleLbl="node1" presStyleIdx="2" presStyleCnt="3" custLinFactY="-200000" custLinFactNeighborX="198" custLinFactNeighborY="-257691">
        <dgm:presLayoutVars>
          <dgm:chMax val="0"/>
          <dgm:bulletEnabled val="1"/>
        </dgm:presLayoutVars>
      </dgm:prSet>
      <dgm:spPr/>
    </dgm:pt>
  </dgm:ptLst>
  <dgm:cxnLst>
    <dgm:cxn modelId="{5557BF17-9874-4024-BE21-1971248C7378}" type="presOf" srcId="{4F3DE859-2B61-40C6-85CD-A09B503DA7FA}" destId="{BF8ABD0F-9A2E-4EB0-A6B3-070924D7B24D}" srcOrd="0" destOrd="0" presId="urn:microsoft.com/office/officeart/2005/8/layout/vList2"/>
    <dgm:cxn modelId="{897DE042-8CA8-41B4-960A-C55C5CC70C98}" type="presOf" srcId="{F03E1387-5168-470A-A557-434C607069E3}" destId="{9BF10691-2728-4E85-9659-96972DB9BDEA}" srcOrd="0" destOrd="0" presId="urn:microsoft.com/office/officeart/2005/8/layout/vList2"/>
    <dgm:cxn modelId="{E764E746-0747-4027-96B8-460EB726E175}" type="presOf" srcId="{3B22FE1A-EA40-4DEE-9427-20499763C03B}" destId="{9A076AE8-D780-45B1-9F5A-9E7ADF5281C1}" srcOrd="0" destOrd="0" presId="urn:microsoft.com/office/officeart/2005/8/layout/vList2"/>
    <dgm:cxn modelId="{15A1D76C-3F8D-40CA-AD1A-49D7134B71AE}" type="presOf" srcId="{7DAD42C0-11B0-4B46-BCA3-A7BAB35D6070}" destId="{73159CDE-31BD-48BC-8D4A-0325CC02C637}" srcOrd="0" destOrd="0" presId="urn:microsoft.com/office/officeart/2005/8/layout/vList2"/>
    <dgm:cxn modelId="{E1847392-B656-4835-A6D3-EA9D3B1FCE80}" srcId="{4F3DE859-2B61-40C6-85CD-A09B503DA7FA}" destId="{3B22FE1A-EA40-4DEE-9427-20499763C03B}" srcOrd="2" destOrd="0" parTransId="{8C644C6D-105A-49F7-91D7-D40E1F416AF2}" sibTransId="{7E860724-33B7-47C8-BFE5-1A38FC2052CC}"/>
    <dgm:cxn modelId="{D34913A1-996D-4DEF-BCED-96DBEC5C4F9A}" srcId="{4F3DE859-2B61-40C6-85CD-A09B503DA7FA}" destId="{F03E1387-5168-470A-A557-434C607069E3}" srcOrd="0" destOrd="0" parTransId="{3A0C544D-4965-4690-8000-97B5B021A7B4}" sibTransId="{6F357E4B-5A7D-4DF9-B55A-396E105F84F7}"/>
    <dgm:cxn modelId="{614928A6-E321-45B8-A02F-7EEB002CE49F}" srcId="{4F3DE859-2B61-40C6-85CD-A09B503DA7FA}" destId="{7DAD42C0-11B0-4B46-BCA3-A7BAB35D6070}" srcOrd="1" destOrd="0" parTransId="{94506A3D-A529-4CE0-9BDB-41DC2787166D}" sibTransId="{A82E18C6-B9C5-43CB-A5D1-B6A7F497C3B8}"/>
    <dgm:cxn modelId="{9C1F8EAE-3FD6-484C-9F08-42B1E41F7DDD}" type="presParOf" srcId="{BF8ABD0F-9A2E-4EB0-A6B3-070924D7B24D}" destId="{9BF10691-2728-4E85-9659-96972DB9BDEA}" srcOrd="0" destOrd="0" presId="urn:microsoft.com/office/officeart/2005/8/layout/vList2"/>
    <dgm:cxn modelId="{D7A54D21-A43C-40C2-8A4E-94137CCC43EF}" type="presParOf" srcId="{BF8ABD0F-9A2E-4EB0-A6B3-070924D7B24D}" destId="{DCFA06AD-95D5-4D35-B175-C4C9F002BC83}" srcOrd="1" destOrd="0" presId="urn:microsoft.com/office/officeart/2005/8/layout/vList2"/>
    <dgm:cxn modelId="{8F75B65F-82BB-4210-B7B8-3295FBD5ADBC}" type="presParOf" srcId="{BF8ABD0F-9A2E-4EB0-A6B3-070924D7B24D}" destId="{73159CDE-31BD-48BC-8D4A-0325CC02C637}" srcOrd="2" destOrd="0" presId="urn:microsoft.com/office/officeart/2005/8/layout/vList2"/>
    <dgm:cxn modelId="{8620C958-BB8A-4EE3-8CD4-4BED093E0860}" type="presParOf" srcId="{BF8ABD0F-9A2E-4EB0-A6B3-070924D7B24D}" destId="{8E0A307E-855A-4AC2-A563-4E723F6CA3E5}" srcOrd="3" destOrd="0" presId="urn:microsoft.com/office/officeart/2005/8/layout/vList2"/>
    <dgm:cxn modelId="{EE9742EB-AD2A-44DF-BFCE-CE90CB2D4031}" type="presParOf" srcId="{BF8ABD0F-9A2E-4EB0-A6B3-070924D7B24D}" destId="{9A076AE8-D780-45B1-9F5A-9E7ADF5281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B1F96E-4736-4EC2-8A82-EDC408ACBB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CEA121-652B-4609-960E-EC6ED4D9F573}">
      <dgm:prSet custT="1"/>
      <dgm:spPr/>
      <dgm:t>
        <a:bodyPr/>
        <a:lstStyle/>
        <a:p>
          <a:r>
            <a:rPr lang="en-GB" sz="4000"/>
            <a:t>Leadership</a:t>
          </a:r>
          <a:endParaRPr lang="en-US" sz="4000"/>
        </a:p>
      </dgm:t>
    </dgm:pt>
    <dgm:pt modelId="{9ED8BF97-7F8C-4DDC-86D4-61568104CC1F}" type="parTrans" cxnId="{D0D914BC-C22E-442A-ADAE-2B46C95E051F}">
      <dgm:prSet/>
      <dgm:spPr/>
      <dgm:t>
        <a:bodyPr/>
        <a:lstStyle/>
        <a:p>
          <a:endParaRPr lang="en-US"/>
        </a:p>
      </dgm:t>
    </dgm:pt>
    <dgm:pt modelId="{EEF39C2A-9FF0-49FC-920C-12238CCE2CD9}" type="sibTrans" cxnId="{D0D914BC-C22E-442A-ADAE-2B46C95E051F}">
      <dgm:prSet/>
      <dgm:spPr/>
      <dgm:t>
        <a:bodyPr/>
        <a:lstStyle/>
        <a:p>
          <a:endParaRPr lang="en-US"/>
        </a:p>
      </dgm:t>
    </dgm:pt>
    <dgm:pt modelId="{13384390-9C10-4C36-A093-DCE5427680DC}">
      <dgm:prSet custT="1"/>
      <dgm:spPr/>
      <dgm:t>
        <a:bodyPr/>
        <a:lstStyle/>
        <a:p>
          <a:r>
            <a:rPr lang="en-GB" sz="4000"/>
            <a:t>Listening</a:t>
          </a:r>
          <a:endParaRPr lang="en-US" sz="4000"/>
        </a:p>
      </dgm:t>
    </dgm:pt>
    <dgm:pt modelId="{EC5BF116-9A26-4D74-966C-C3AAB7BB21CE}" type="parTrans" cxnId="{4C90AC75-A2F0-43FF-B695-A080DFA24A44}">
      <dgm:prSet/>
      <dgm:spPr/>
      <dgm:t>
        <a:bodyPr/>
        <a:lstStyle/>
        <a:p>
          <a:endParaRPr lang="en-US"/>
        </a:p>
      </dgm:t>
    </dgm:pt>
    <dgm:pt modelId="{5AAD75B0-D1F3-493A-AB57-C999A2365DA8}" type="sibTrans" cxnId="{4C90AC75-A2F0-43FF-B695-A080DFA24A44}">
      <dgm:prSet/>
      <dgm:spPr/>
      <dgm:t>
        <a:bodyPr/>
        <a:lstStyle/>
        <a:p>
          <a:endParaRPr lang="en-US"/>
        </a:p>
      </dgm:t>
    </dgm:pt>
    <dgm:pt modelId="{37821BC8-1EF1-4533-B34E-E9F8119F8906}">
      <dgm:prSet custT="1"/>
      <dgm:spPr/>
      <dgm:t>
        <a:bodyPr/>
        <a:lstStyle/>
        <a:p>
          <a:r>
            <a:rPr lang="en-US" sz="4000"/>
            <a:t>Partnership</a:t>
          </a:r>
        </a:p>
      </dgm:t>
    </dgm:pt>
    <dgm:pt modelId="{220F763C-4F02-4CE8-AEA6-74DB28BEA36A}" type="parTrans" cxnId="{969BB83F-FF0B-4542-A223-3537EEB5CB6B}">
      <dgm:prSet/>
      <dgm:spPr/>
      <dgm:t>
        <a:bodyPr/>
        <a:lstStyle/>
        <a:p>
          <a:endParaRPr lang="en-US"/>
        </a:p>
      </dgm:t>
    </dgm:pt>
    <dgm:pt modelId="{045A58A7-CCE4-4292-AA43-8A4E6659C51F}" type="sibTrans" cxnId="{969BB83F-FF0B-4542-A223-3537EEB5CB6B}">
      <dgm:prSet/>
      <dgm:spPr/>
      <dgm:t>
        <a:bodyPr/>
        <a:lstStyle/>
        <a:p>
          <a:endParaRPr lang="en-US"/>
        </a:p>
      </dgm:t>
    </dgm:pt>
    <dgm:pt modelId="{7E984217-E10A-4F86-9E14-3A1C0F6A43F5}" type="pres">
      <dgm:prSet presAssocID="{B5B1F96E-4736-4EC2-8A82-EDC408ACBB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0B54C9A-8AE1-45FC-875C-2C4C21DD50A6}" type="pres">
      <dgm:prSet presAssocID="{52CEA121-652B-4609-960E-EC6ED4D9F573}" presName="hierRoot1" presStyleCnt="0"/>
      <dgm:spPr/>
    </dgm:pt>
    <dgm:pt modelId="{33A0182A-77A3-4D39-ACF4-1188627E98B0}" type="pres">
      <dgm:prSet presAssocID="{52CEA121-652B-4609-960E-EC6ED4D9F573}" presName="composite" presStyleCnt="0"/>
      <dgm:spPr/>
    </dgm:pt>
    <dgm:pt modelId="{3B3B6073-0618-430F-B6F4-E6739804280D}" type="pres">
      <dgm:prSet presAssocID="{52CEA121-652B-4609-960E-EC6ED4D9F573}" presName="background" presStyleLbl="node0" presStyleIdx="0" presStyleCnt="3"/>
      <dgm:spPr>
        <a:solidFill>
          <a:srgbClr val="FF66CC"/>
        </a:solidFill>
      </dgm:spPr>
    </dgm:pt>
    <dgm:pt modelId="{766EDF75-3322-4BEF-AD91-82E3A285D700}" type="pres">
      <dgm:prSet presAssocID="{52CEA121-652B-4609-960E-EC6ED4D9F573}" presName="text" presStyleLbl="fgAcc0" presStyleIdx="0" presStyleCnt="3">
        <dgm:presLayoutVars>
          <dgm:chPref val="3"/>
        </dgm:presLayoutVars>
      </dgm:prSet>
      <dgm:spPr/>
    </dgm:pt>
    <dgm:pt modelId="{38DD6F2A-723C-4EBD-A50A-31EA8E475538}" type="pres">
      <dgm:prSet presAssocID="{52CEA121-652B-4609-960E-EC6ED4D9F573}" presName="hierChild2" presStyleCnt="0"/>
      <dgm:spPr/>
    </dgm:pt>
    <dgm:pt modelId="{F1EA2558-AB12-405D-B48F-EB352F7E0041}" type="pres">
      <dgm:prSet presAssocID="{13384390-9C10-4C36-A093-DCE5427680DC}" presName="hierRoot1" presStyleCnt="0"/>
      <dgm:spPr/>
    </dgm:pt>
    <dgm:pt modelId="{ED39C907-34A3-4BDB-8CB5-C944039D6C6F}" type="pres">
      <dgm:prSet presAssocID="{13384390-9C10-4C36-A093-DCE5427680DC}" presName="composite" presStyleCnt="0"/>
      <dgm:spPr/>
    </dgm:pt>
    <dgm:pt modelId="{C73DEA65-D118-4476-8141-EB56455B0E8A}" type="pres">
      <dgm:prSet presAssocID="{13384390-9C10-4C36-A093-DCE5427680DC}" presName="background" presStyleLbl="node0" presStyleIdx="1" presStyleCnt="3"/>
      <dgm:spPr>
        <a:solidFill>
          <a:srgbClr val="FF66CC"/>
        </a:solidFill>
      </dgm:spPr>
    </dgm:pt>
    <dgm:pt modelId="{5C03DAE9-64F6-4F1A-BEB1-5ACB0A580AD6}" type="pres">
      <dgm:prSet presAssocID="{13384390-9C10-4C36-A093-DCE5427680DC}" presName="text" presStyleLbl="fgAcc0" presStyleIdx="1" presStyleCnt="3" custLinFactNeighborX="-1042">
        <dgm:presLayoutVars>
          <dgm:chPref val="3"/>
        </dgm:presLayoutVars>
      </dgm:prSet>
      <dgm:spPr/>
    </dgm:pt>
    <dgm:pt modelId="{CD72E1F7-C1B4-4404-9189-500514618B51}" type="pres">
      <dgm:prSet presAssocID="{13384390-9C10-4C36-A093-DCE5427680DC}" presName="hierChild2" presStyleCnt="0"/>
      <dgm:spPr/>
    </dgm:pt>
    <dgm:pt modelId="{6C0895E3-A3F6-4BE0-9598-E02E3FC3739A}" type="pres">
      <dgm:prSet presAssocID="{37821BC8-1EF1-4533-B34E-E9F8119F8906}" presName="hierRoot1" presStyleCnt="0"/>
      <dgm:spPr/>
    </dgm:pt>
    <dgm:pt modelId="{779E1F8F-9D08-4A0F-9561-834A5F36104A}" type="pres">
      <dgm:prSet presAssocID="{37821BC8-1EF1-4533-B34E-E9F8119F8906}" presName="composite" presStyleCnt="0"/>
      <dgm:spPr/>
    </dgm:pt>
    <dgm:pt modelId="{6CA38FC0-3DE6-41C0-B283-0262885E563D}" type="pres">
      <dgm:prSet presAssocID="{37821BC8-1EF1-4533-B34E-E9F8119F8906}" presName="background" presStyleLbl="node0" presStyleIdx="2" presStyleCnt="3"/>
      <dgm:spPr>
        <a:solidFill>
          <a:srgbClr val="FF66CC"/>
        </a:solidFill>
      </dgm:spPr>
    </dgm:pt>
    <dgm:pt modelId="{F9133C0B-9BB7-4D87-B116-AE5935F7D558}" type="pres">
      <dgm:prSet presAssocID="{37821BC8-1EF1-4533-B34E-E9F8119F8906}" presName="text" presStyleLbl="fgAcc0" presStyleIdx="2" presStyleCnt="3">
        <dgm:presLayoutVars>
          <dgm:chPref val="3"/>
        </dgm:presLayoutVars>
      </dgm:prSet>
      <dgm:spPr/>
    </dgm:pt>
    <dgm:pt modelId="{E5972350-C216-42BC-B6FF-83AC56F0DA71}" type="pres">
      <dgm:prSet presAssocID="{37821BC8-1EF1-4533-B34E-E9F8119F8906}" presName="hierChild2" presStyleCnt="0"/>
      <dgm:spPr/>
    </dgm:pt>
  </dgm:ptLst>
  <dgm:cxnLst>
    <dgm:cxn modelId="{969BB83F-FF0B-4542-A223-3537EEB5CB6B}" srcId="{B5B1F96E-4736-4EC2-8A82-EDC408ACBBCD}" destId="{37821BC8-1EF1-4533-B34E-E9F8119F8906}" srcOrd="2" destOrd="0" parTransId="{220F763C-4F02-4CE8-AEA6-74DB28BEA36A}" sibTransId="{045A58A7-CCE4-4292-AA43-8A4E6659C51F}"/>
    <dgm:cxn modelId="{4C90AC75-A2F0-43FF-B695-A080DFA24A44}" srcId="{B5B1F96E-4736-4EC2-8A82-EDC408ACBBCD}" destId="{13384390-9C10-4C36-A093-DCE5427680DC}" srcOrd="1" destOrd="0" parTransId="{EC5BF116-9A26-4D74-966C-C3AAB7BB21CE}" sibTransId="{5AAD75B0-D1F3-493A-AB57-C999A2365DA8}"/>
    <dgm:cxn modelId="{A282BC76-E128-4297-B92D-D5BE0AF32920}" type="presOf" srcId="{13384390-9C10-4C36-A093-DCE5427680DC}" destId="{5C03DAE9-64F6-4F1A-BEB1-5ACB0A580AD6}" srcOrd="0" destOrd="0" presId="urn:microsoft.com/office/officeart/2005/8/layout/hierarchy1"/>
    <dgm:cxn modelId="{4BDDBFB4-B1E9-4C67-9FD3-1CFEEA40B6A0}" type="presOf" srcId="{37821BC8-1EF1-4533-B34E-E9F8119F8906}" destId="{F9133C0B-9BB7-4D87-B116-AE5935F7D558}" srcOrd="0" destOrd="0" presId="urn:microsoft.com/office/officeart/2005/8/layout/hierarchy1"/>
    <dgm:cxn modelId="{D0D914BC-C22E-442A-ADAE-2B46C95E051F}" srcId="{B5B1F96E-4736-4EC2-8A82-EDC408ACBBCD}" destId="{52CEA121-652B-4609-960E-EC6ED4D9F573}" srcOrd="0" destOrd="0" parTransId="{9ED8BF97-7F8C-4DDC-86D4-61568104CC1F}" sibTransId="{EEF39C2A-9FF0-49FC-920C-12238CCE2CD9}"/>
    <dgm:cxn modelId="{4F3E29BC-8EB2-43CE-9F4E-4039E49F5F58}" type="presOf" srcId="{52CEA121-652B-4609-960E-EC6ED4D9F573}" destId="{766EDF75-3322-4BEF-AD91-82E3A285D700}" srcOrd="0" destOrd="0" presId="urn:microsoft.com/office/officeart/2005/8/layout/hierarchy1"/>
    <dgm:cxn modelId="{C9636CC7-197B-4B64-B147-A3C9EA92E7ED}" type="presOf" srcId="{B5B1F96E-4736-4EC2-8A82-EDC408ACBBCD}" destId="{7E984217-E10A-4F86-9E14-3A1C0F6A43F5}" srcOrd="0" destOrd="0" presId="urn:microsoft.com/office/officeart/2005/8/layout/hierarchy1"/>
    <dgm:cxn modelId="{1CD5C56B-674B-4929-8A09-399441BAEBC5}" type="presParOf" srcId="{7E984217-E10A-4F86-9E14-3A1C0F6A43F5}" destId="{E0B54C9A-8AE1-45FC-875C-2C4C21DD50A6}" srcOrd="0" destOrd="0" presId="urn:microsoft.com/office/officeart/2005/8/layout/hierarchy1"/>
    <dgm:cxn modelId="{C2735AB5-A866-4DE9-80DF-A7CD959990E7}" type="presParOf" srcId="{E0B54C9A-8AE1-45FC-875C-2C4C21DD50A6}" destId="{33A0182A-77A3-4D39-ACF4-1188627E98B0}" srcOrd="0" destOrd="0" presId="urn:microsoft.com/office/officeart/2005/8/layout/hierarchy1"/>
    <dgm:cxn modelId="{D6C549E3-E59A-40C6-89CF-4D6A09D54520}" type="presParOf" srcId="{33A0182A-77A3-4D39-ACF4-1188627E98B0}" destId="{3B3B6073-0618-430F-B6F4-E6739804280D}" srcOrd="0" destOrd="0" presId="urn:microsoft.com/office/officeart/2005/8/layout/hierarchy1"/>
    <dgm:cxn modelId="{4A12800E-017D-405E-B82E-9B1C1F0618FA}" type="presParOf" srcId="{33A0182A-77A3-4D39-ACF4-1188627E98B0}" destId="{766EDF75-3322-4BEF-AD91-82E3A285D700}" srcOrd="1" destOrd="0" presId="urn:microsoft.com/office/officeart/2005/8/layout/hierarchy1"/>
    <dgm:cxn modelId="{B524FA41-2CDF-4631-A84E-B206054993F8}" type="presParOf" srcId="{E0B54C9A-8AE1-45FC-875C-2C4C21DD50A6}" destId="{38DD6F2A-723C-4EBD-A50A-31EA8E475538}" srcOrd="1" destOrd="0" presId="urn:microsoft.com/office/officeart/2005/8/layout/hierarchy1"/>
    <dgm:cxn modelId="{AD9668B9-67F1-4505-B619-C96ACED310D1}" type="presParOf" srcId="{7E984217-E10A-4F86-9E14-3A1C0F6A43F5}" destId="{F1EA2558-AB12-405D-B48F-EB352F7E0041}" srcOrd="1" destOrd="0" presId="urn:microsoft.com/office/officeart/2005/8/layout/hierarchy1"/>
    <dgm:cxn modelId="{F15DB098-534D-4D77-8AC3-08A3D00C418B}" type="presParOf" srcId="{F1EA2558-AB12-405D-B48F-EB352F7E0041}" destId="{ED39C907-34A3-4BDB-8CB5-C944039D6C6F}" srcOrd="0" destOrd="0" presId="urn:microsoft.com/office/officeart/2005/8/layout/hierarchy1"/>
    <dgm:cxn modelId="{35C592BA-02F6-4BFE-A936-FC8DEE0500AD}" type="presParOf" srcId="{ED39C907-34A3-4BDB-8CB5-C944039D6C6F}" destId="{C73DEA65-D118-4476-8141-EB56455B0E8A}" srcOrd="0" destOrd="0" presId="urn:microsoft.com/office/officeart/2005/8/layout/hierarchy1"/>
    <dgm:cxn modelId="{38567ADD-B650-4DBF-8C81-9278F6EAF22E}" type="presParOf" srcId="{ED39C907-34A3-4BDB-8CB5-C944039D6C6F}" destId="{5C03DAE9-64F6-4F1A-BEB1-5ACB0A580AD6}" srcOrd="1" destOrd="0" presId="urn:microsoft.com/office/officeart/2005/8/layout/hierarchy1"/>
    <dgm:cxn modelId="{E7226254-DD9C-4A0A-BC9A-3599C666F183}" type="presParOf" srcId="{F1EA2558-AB12-405D-B48F-EB352F7E0041}" destId="{CD72E1F7-C1B4-4404-9189-500514618B51}" srcOrd="1" destOrd="0" presId="urn:microsoft.com/office/officeart/2005/8/layout/hierarchy1"/>
    <dgm:cxn modelId="{6F6D1AD4-7C7E-4A9F-982D-C7E628242757}" type="presParOf" srcId="{7E984217-E10A-4F86-9E14-3A1C0F6A43F5}" destId="{6C0895E3-A3F6-4BE0-9598-E02E3FC3739A}" srcOrd="2" destOrd="0" presId="urn:microsoft.com/office/officeart/2005/8/layout/hierarchy1"/>
    <dgm:cxn modelId="{6786086F-AA0E-4804-9396-5284C4240D64}" type="presParOf" srcId="{6C0895E3-A3F6-4BE0-9598-E02E3FC3739A}" destId="{779E1F8F-9D08-4A0F-9561-834A5F36104A}" srcOrd="0" destOrd="0" presId="urn:microsoft.com/office/officeart/2005/8/layout/hierarchy1"/>
    <dgm:cxn modelId="{D635F834-7DBD-4BF7-8B6D-E295AE75F4B7}" type="presParOf" srcId="{779E1F8F-9D08-4A0F-9561-834A5F36104A}" destId="{6CA38FC0-3DE6-41C0-B283-0262885E563D}" srcOrd="0" destOrd="0" presId="urn:microsoft.com/office/officeart/2005/8/layout/hierarchy1"/>
    <dgm:cxn modelId="{CC59222B-4674-4E01-A7AC-FE5B7314442E}" type="presParOf" srcId="{779E1F8F-9D08-4A0F-9561-834A5F36104A}" destId="{F9133C0B-9BB7-4D87-B116-AE5935F7D558}" srcOrd="1" destOrd="0" presId="urn:microsoft.com/office/officeart/2005/8/layout/hierarchy1"/>
    <dgm:cxn modelId="{85420900-A06E-4DDD-BDA8-59386386AEA2}" type="presParOf" srcId="{6C0895E3-A3F6-4BE0-9598-E02E3FC3739A}" destId="{E5972350-C216-42BC-B6FF-83AC56F0DA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10691-2728-4E85-9659-96972DB9BDEA}">
      <dsp:nvSpPr>
        <dsp:cNvPr id="0" name=""/>
        <dsp:cNvSpPr/>
      </dsp:nvSpPr>
      <dsp:spPr>
        <a:xfrm>
          <a:off x="0" y="2923873"/>
          <a:ext cx="10395733" cy="1352520"/>
        </a:xfrm>
        <a:prstGeom prst="roundRect">
          <a:avLst/>
        </a:prstGeom>
        <a:solidFill>
          <a:srgbClr val="FF66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solidFill>
                <a:schemeClr val="bg1"/>
              </a:solidFill>
            </a:rPr>
            <a:t>Appointed </a:t>
          </a:r>
          <a:r>
            <a:rPr lang="en-GB" sz="3400" kern="1200" dirty="0">
              <a:solidFill>
                <a:schemeClr val="bg1"/>
              </a:solidFill>
              <a:latin typeface="+mn-lt"/>
            </a:rPr>
            <a:t>by the Secretary of State for Health and </a:t>
          </a:r>
          <a:r>
            <a:rPr lang="en-GB" sz="3400" kern="1200" dirty="0">
              <a:solidFill>
                <a:schemeClr val="bg1"/>
              </a:solidFill>
            </a:rPr>
            <a:t>accountable to Parliament</a:t>
          </a:r>
          <a:endParaRPr lang="en-US" sz="3400" kern="1200" dirty="0">
            <a:solidFill>
              <a:schemeClr val="bg1"/>
            </a:solidFill>
          </a:endParaRPr>
        </a:p>
      </dsp:txBody>
      <dsp:txXfrm>
        <a:off x="66025" y="2989898"/>
        <a:ext cx="10263683" cy="1220470"/>
      </dsp:txXfrm>
    </dsp:sp>
    <dsp:sp modelId="{73159CDE-31BD-48BC-8D4A-0325CC02C637}">
      <dsp:nvSpPr>
        <dsp:cNvPr id="0" name=""/>
        <dsp:cNvSpPr/>
      </dsp:nvSpPr>
      <dsp:spPr>
        <a:xfrm>
          <a:off x="0" y="1463038"/>
          <a:ext cx="10395733" cy="1352520"/>
        </a:xfrm>
        <a:prstGeom prst="roundRect">
          <a:avLst/>
        </a:prstGeom>
        <a:solidFill>
          <a:srgbClr val="FF66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>
              <a:solidFill>
                <a:schemeClr val="bg1"/>
              </a:solidFill>
            </a:rPr>
            <a:t>To amplify patients’ voice and champion the value of listening to patients</a:t>
          </a:r>
          <a:endParaRPr lang="en-US" sz="3400" kern="1200">
            <a:solidFill>
              <a:schemeClr val="bg1"/>
            </a:solidFill>
          </a:endParaRPr>
        </a:p>
      </dsp:txBody>
      <dsp:txXfrm>
        <a:off x="66025" y="1529063"/>
        <a:ext cx="10263683" cy="1220470"/>
      </dsp:txXfrm>
    </dsp:sp>
    <dsp:sp modelId="{9A076AE8-D780-45B1-9F5A-9E7ADF5281C1}">
      <dsp:nvSpPr>
        <dsp:cNvPr id="0" name=""/>
        <dsp:cNvSpPr/>
      </dsp:nvSpPr>
      <dsp:spPr>
        <a:xfrm>
          <a:off x="0" y="0"/>
          <a:ext cx="10395733" cy="1352520"/>
        </a:xfrm>
        <a:prstGeom prst="roundRect">
          <a:avLst/>
        </a:prstGeom>
        <a:solidFill>
          <a:srgbClr val="FF66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>
              <a:solidFill>
                <a:schemeClr val="bg1"/>
              </a:solidFill>
            </a:rPr>
            <a:t>To seek improvements to patient safety around the use of medicines and medical devices</a:t>
          </a:r>
          <a:r>
            <a:rPr lang="en-GB" sz="3400" kern="1200">
              <a:solidFill>
                <a:schemeClr val="bg1"/>
              </a:solidFill>
              <a:latin typeface="Calibri Light" panose="020F0302020204030204"/>
            </a:rPr>
            <a:t> </a:t>
          </a:r>
          <a:endParaRPr lang="en-US" sz="3400" kern="1200">
            <a:solidFill>
              <a:schemeClr val="bg1"/>
            </a:solidFill>
          </a:endParaRPr>
        </a:p>
      </dsp:txBody>
      <dsp:txXfrm>
        <a:off x="66025" y="66025"/>
        <a:ext cx="10263683" cy="1220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B6073-0618-430F-B6F4-E6739804280D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rgbClr val="FF66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EDF75-3322-4BEF-AD91-82E3A285D700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Leadership</a:t>
          </a:r>
          <a:endParaRPr lang="en-US" sz="4000" kern="1200"/>
        </a:p>
      </dsp:txBody>
      <dsp:txXfrm>
        <a:off x="383617" y="1447754"/>
        <a:ext cx="2847502" cy="1768010"/>
      </dsp:txXfrm>
    </dsp:sp>
    <dsp:sp modelId="{C73DEA65-D118-4476-8141-EB56455B0E8A}">
      <dsp:nvSpPr>
        <dsp:cNvPr id="0" name=""/>
        <dsp:cNvSpPr/>
      </dsp:nvSpPr>
      <dsp:spPr>
        <a:xfrm>
          <a:off x="3583920" y="1080567"/>
          <a:ext cx="2957512" cy="1878020"/>
        </a:xfrm>
        <a:prstGeom prst="roundRect">
          <a:avLst>
            <a:gd name="adj" fmla="val 10000"/>
          </a:avLst>
        </a:prstGeom>
        <a:solidFill>
          <a:srgbClr val="FF66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3DAE9-64F6-4F1A-BEB1-5ACB0A580AD6}">
      <dsp:nvSpPr>
        <dsp:cNvPr id="0" name=""/>
        <dsp:cNvSpPr/>
      </dsp:nvSpPr>
      <dsp:spPr>
        <a:xfrm>
          <a:off x="391253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Listening</a:t>
          </a:r>
          <a:endParaRPr lang="en-US" sz="4000" kern="1200"/>
        </a:p>
      </dsp:txBody>
      <dsp:txXfrm>
        <a:off x="3967537" y="1447754"/>
        <a:ext cx="2847502" cy="1768010"/>
      </dsp:txXfrm>
    </dsp:sp>
    <dsp:sp modelId="{6CA38FC0-3DE6-41C0-B283-0262885E563D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rgbClr val="FF66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33C0B-9BB7-4D87-B116-AE5935F7D558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Partnership</a:t>
          </a:r>
        </a:p>
      </dsp:txBody>
      <dsp:txXfrm>
        <a:off x="7613092" y="1447754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C427E-CFFE-4A2A-B32A-C580B18F66CF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82720-533D-4F43-9A25-CC9A44E36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94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9EB4E-83C0-4704-BA75-18D337E8081C}" type="slidenum">
              <a:rPr lang="en-GB" smtClean="0"/>
              <a:t>1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5AE1CFF-FC37-4449-BB2D-7298BF99236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A1</a:t>
            </a:r>
          </a:p>
        </p:txBody>
      </p:sp>
    </p:spTree>
    <p:extLst>
      <p:ext uri="{BB962C8B-B14F-4D97-AF65-F5344CB8AC3E}">
        <p14:creationId xmlns:p14="http://schemas.microsoft.com/office/powerpoint/2010/main" val="407502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4AEB6-28A5-4FB2-B8BF-1E4F4B4DC4B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568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4AEB6-28A5-4FB2-B8BF-1E4F4B4DC4B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38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A1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9EB4E-83C0-4704-BA75-18D337E808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45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4AEB6-28A5-4FB2-B8BF-1E4F4B4DC4B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568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9EB4E-83C0-4704-BA75-18D337E808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959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9EB4E-83C0-4704-BA75-18D337E8081C}" type="slidenum">
              <a:rPr lang="en-GB" smtClean="0"/>
              <a:t>10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74479F8-557C-4FFC-B422-6E521C13E54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A1</a:t>
            </a:r>
          </a:p>
        </p:txBody>
      </p:sp>
    </p:spTree>
    <p:extLst>
      <p:ext uri="{BB962C8B-B14F-4D97-AF65-F5344CB8AC3E}">
        <p14:creationId xmlns:p14="http://schemas.microsoft.com/office/powerpoint/2010/main" val="315275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3082E-C4B2-F40D-3CA8-880A02BEF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AA9F5-7A3C-AB98-F4A0-B87ABB35C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27469-E846-A4D9-168B-07A7EA3D1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8BFC-56B1-4B13-BA50-FFACB65C909B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97529-F2AD-C244-9575-74DCD753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62BC0-69F1-92DF-EBCD-A7AA51F8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0CFA-7ED9-48A1-B5DF-90DC0383B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18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BDF0-64F6-8C8E-CA05-210105D8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93505-ADA7-E01A-4E69-DF36C57BE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04ECD-B181-DA83-1B5E-C0EB2E09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8BFC-56B1-4B13-BA50-FFACB65C909B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ADCB6-3DCD-62EE-C64F-48B21048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4D87-BC36-5E04-8743-637AFE97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0CFA-7ED9-48A1-B5DF-90DC0383B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1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B2FDC-3B92-FC09-D9F0-B74CB0936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46E8C-233D-EFF4-9A27-8D68DE327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D0D11-690D-5B45-C9FE-07A64F54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8BFC-56B1-4B13-BA50-FFACB65C909B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D92F4-3453-0257-D9AC-92A307540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E8611-6084-7530-BA0F-F74A1B66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0CFA-7ED9-48A1-B5DF-90DC0383B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8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D2B9E-03D5-8C57-3F0B-D555E3707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1D901-7178-570D-1430-50FADB96E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9FE1C-9D58-FF7B-F6A6-E93544C7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8BFC-56B1-4B13-BA50-FFACB65C909B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D72EF-804D-6C5E-6689-8AB9D502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5854E-5059-98F0-712F-CD25320A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0CFA-7ED9-48A1-B5DF-90DC0383B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5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F65CC-A206-942C-5CCE-076FB3BA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190F2-E6F3-927A-5322-9BDFE97B2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F8CB5-B270-42CD-FCB3-F784329EF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8BFC-56B1-4B13-BA50-FFACB65C909B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A26E9-F23C-4535-804F-A92AC3489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D7B62-72BA-546D-1990-EF517771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0CFA-7ED9-48A1-B5DF-90DC0383B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93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7879-1071-0662-1BEF-51CDB51E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40059-920B-0B2D-9128-0009A1D72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E8539-8CBD-C367-A866-3BCD5310C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39D67-9BE6-42FB-C1F0-44848E9A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8BFC-56B1-4B13-BA50-FFACB65C909B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E11AB-370E-7A79-669A-8F42B81E7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7C74E-F258-29DD-D57C-DAA71557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0CFA-7ED9-48A1-B5DF-90DC0383B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12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B54E-5EA2-C825-8D8B-B7A83A58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B42E2-6ADF-EA30-99AF-B4AAE0036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CA46D-2AFB-27FC-C054-0DDC9CFCF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A04676-8C7E-229F-51C7-F96465A29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25C0E0-F4AA-2BE3-CD51-700A7FD8C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CED676-DD9B-053C-05CE-9426DD28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8BFC-56B1-4B13-BA50-FFACB65C909B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15A010-56BD-FE4F-3D56-0D0312890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0411A6-DF22-3AF1-E98A-4098555A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0CFA-7ED9-48A1-B5DF-90DC0383B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09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A556-BFB5-BCB1-F750-EBCC0302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8446C-A0C4-2377-092E-F22CCE57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8BFC-56B1-4B13-BA50-FFACB65C909B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2A524-C736-6BCF-7F5F-BFBFA4A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40404-4527-DCEF-CE04-9190B205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0CFA-7ED9-48A1-B5DF-90DC0383B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76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2271C1-19FB-FB78-75A1-F2578506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8BFC-56B1-4B13-BA50-FFACB65C909B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C1DEFF-CD69-F284-031E-8DD644B15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967F2-7268-F68E-159F-E57FFA3C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0CFA-7ED9-48A1-B5DF-90DC0383B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37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ADF63-5B53-A156-5291-42AAC0A8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6BE64-0E53-29FA-8D88-E43981315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0543F-1851-4BDA-068F-8642A89EF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A779E-972B-200E-1AA1-8E9C035E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8BFC-56B1-4B13-BA50-FFACB65C909B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53B7D-F9D1-8CA6-0B70-AD9C21FA9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98AE0-F9EE-4524-9693-5F95EF12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0CFA-7ED9-48A1-B5DF-90DC0383B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77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A568-B26E-8AF6-6ED6-5CC74DDB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624651-1CC4-C31F-CC91-2BA4FF9263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20EFD-1101-84B2-15C3-BA49E85E0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3B042-5A0C-99AB-6B8D-AD7A94CC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8BFC-56B1-4B13-BA50-FFACB65C909B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2DC17-EDA3-55E7-FAC3-0257450E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70E36-6FE9-58E9-1DBA-953C6CC4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0CFA-7ED9-48A1-B5DF-90DC0383B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41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F60B9B-91C4-43CD-D955-76FA5A5E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5FC9F-15E3-1393-C622-3B78B04AA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02F0B-1D6C-B425-8DAF-989EE81DA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28BFC-56B1-4B13-BA50-FFACB65C909B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3B284-BA17-BB77-8605-FD0100D4A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8F87C-AC97-6FFB-9A7F-6572B5B35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30CFA-7ED9-48A1-B5DF-90DC0383B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56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ommissioner@PatientSafetyCommissioner.org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lution.nhs.uk/resources/nadines-story-conse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hyperlink" Target="https://www.england.nhs.uk/ourwork/patient-participation/" TargetMode="External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8.jpeg"/><Relationship Id="rId7" Type="http://schemas.openxmlformats.org/officeDocument/2006/relationships/image" Target="../media/image11.sv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journals.sagepub.com/doi/10.1177/20552076221129085#bibr53-2055207622112908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2.svg"/><Relationship Id="rId5" Type="http://schemas.openxmlformats.org/officeDocument/2006/relationships/image" Target="../media/image9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8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5D4B3-C8B5-4DE8-A4A7-4B03F384E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0999"/>
            <a:ext cx="6807200" cy="2432049"/>
          </a:xfrm>
        </p:spPr>
        <p:txBody>
          <a:bodyPr>
            <a:normAutofit/>
          </a:bodyPr>
          <a:lstStyle/>
          <a:p>
            <a:pPr algn="l"/>
            <a:br>
              <a:rPr lang="en-GB" sz="6000"/>
            </a:b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95F87-C314-408A-AA44-F748C1770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3" y="750013"/>
            <a:ext cx="9863667" cy="581271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en-GB" sz="5400" dirty="0">
              <a:latin typeface="+mn-lt"/>
            </a:endParaRPr>
          </a:p>
          <a:p>
            <a:pPr algn="l"/>
            <a:r>
              <a:rPr lang="en-GB" sz="5400" dirty="0">
                <a:latin typeface="+mn-lt"/>
              </a:rPr>
              <a:t>Dr Henrietta Hughes</a:t>
            </a:r>
          </a:p>
          <a:p>
            <a:pPr algn="l"/>
            <a:r>
              <a:rPr lang="en-GB" sz="3200" dirty="0">
                <a:latin typeface="+mn-lt"/>
              </a:rPr>
              <a:t>Patient Safety Commissioner</a:t>
            </a:r>
          </a:p>
          <a:p>
            <a:pPr algn="l"/>
            <a:endParaRPr lang="en-GB" sz="3200" dirty="0">
              <a:latin typeface="+mn-lt"/>
            </a:endParaRPr>
          </a:p>
          <a:p>
            <a:pPr algn="l"/>
            <a:endParaRPr lang="en-GB" sz="3200" dirty="0">
              <a:latin typeface="+mn-lt"/>
            </a:endParaRPr>
          </a:p>
          <a:p>
            <a:pPr algn="l">
              <a:lnSpc>
                <a:spcPct val="100000"/>
              </a:lnSpc>
            </a:pPr>
            <a:r>
              <a:rPr lang="en-GB" sz="4400" dirty="0"/>
              <a:t>Making patients our purpose</a:t>
            </a:r>
            <a:endParaRPr lang="en-GB" sz="1200" dirty="0">
              <a:solidFill>
                <a:schemeClr val="bg1"/>
              </a:solidFill>
              <a:cs typeface="Calibri"/>
            </a:endParaRPr>
          </a:p>
          <a:p>
            <a:pPr algn="l">
              <a:lnSpc>
                <a:spcPct val="100000"/>
              </a:lnSpc>
            </a:pPr>
            <a:br>
              <a:rPr lang="en-GB" sz="2000" dirty="0"/>
            </a:br>
            <a:endParaRPr lang="en-GB" sz="2000" dirty="0"/>
          </a:p>
          <a:p>
            <a:pPr algn="l">
              <a:lnSpc>
                <a:spcPct val="100000"/>
              </a:lnSpc>
            </a:pPr>
            <a:r>
              <a:rPr lang="en-GB" sz="2000" dirty="0"/>
              <a:t>RCP Webinar: Patients and </a:t>
            </a:r>
            <a:r>
              <a:rPr lang="en-GB" sz="2000" dirty="0" err="1"/>
              <a:t>PSRIF</a:t>
            </a:r>
            <a:endParaRPr lang="en-GB" sz="2000" dirty="0"/>
          </a:p>
          <a:p>
            <a:pPr algn="l">
              <a:lnSpc>
                <a:spcPct val="100000"/>
              </a:lnSpc>
            </a:pPr>
            <a:r>
              <a:rPr lang="en-GB" sz="2000" dirty="0"/>
              <a:t>27</a:t>
            </a:r>
            <a:r>
              <a:rPr lang="en-GB" sz="2000" baseline="30000" dirty="0"/>
              <a:t>th</a:t>
            </a:r>
            <a:r>
              <a:rPr lang="en-GB" sz="2000" dirty="0"/>
              <a:t> June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DC823-F6E3-48EC-A705-79E52F0A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94EE-7CC0-4BE1-9584-7DDD11352249}" type="slidenum">
              <a:rPr lang="en-GB" smtClean="0"/>
              <a:t>1</a:t>
            </a:fld>
            <a:endParaRPr lang="en-GB"/>
          </a:p>
        </p:txBody>
      </p:sp>
      <p:pic>
        <p:nvPicPr>
          <p:cNvPr id="8" name="Picture 7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9A7307A4-047F-4B73-BDF4-1C1E75680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649" y="750013"/>
            <a:ext cx="3883631" cy="5568922"/>
          </a:xfrm>
          <a:prstGeom prst="rect">
            <a:avLst/>
          </a:prstGeom>
        </p:spPr>
      </p:pic>
      <p:pic>
        <p:nvPicPr>
          <p:cNvPr id="6" name="Picture 5" descr="A picture containing font, graphics, text, logo&#10;&#10;Description automatically generated">
            <a:extLst>
              <a:ext uri="{FF2B5EF4-FFF2-40B4-BE49-F238E27FC236}">
                <a16:creationId xmlns:a16="http://schemas.microsoft.com/office/drawing/2014/main" id="{06F7A04B-264D-7781-E05A-461E8DB20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649" y="5170416"/>
            <a:ext cx="2631043" cy="119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1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2341C-6091-4C54-ABAA-A479329A7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8134"/>
            <a:ext cx="10515600" cy="5628216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000" dirty="0"/>
              <a:t>                             </a:t>
            </a:r>
          </a:p>
          <a:p>
            <a:pPr marL="0" indent="0">
              <a:buNone/>
            </a:pPr>
            <a:endParaRPr lang="en-GB" sz="5200" dirty="0"/>
          </a:p>
          <a:p>
            <a:pPr marL="0" indent="0">
              <a:buNone/>
            </a:pPr>
            <a:r>
              <a:rPr lang="en-GB" sz="7000" dirty="0"/>
              <a:t>Thank you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           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4500" dirty="0"/>
              <a:t>Website:  www.patientsafetycommissioner.org.uk</a:t>
            </a:r>
          </a:p>
          <a:p>
            <a:pPr marL="0" indent="0">
              <a:buNone/>
            </a:pPr>
            <a:r>
              <a:rPr lang="en-GB" sz="4500" dirty="0"/>
              <a:t>Email: </a:t>
            </a:r>
            <a:r>
              <a:rPr lang="en-GB" sz="4500" dirty="0">
                <a:hlinkClick r:id="rId3"/>
              </a:rPr>
              <a:t>Commissioner@PatientSafetyCommissioner.org.uk</a:t>
            </a:r>
            <a:endParaRPr lang="en-GB" sz="4500" dirty="0"/>
          </a:p>
          <a:p>
            <a:pPr marL="0" indent="0">
              <a:buNone/>
            </a:pPr>
            <a:r>
              <a:rPr lang="en-GB" sz="4500" dirty="0"/>
              <a:t>Twitter: @PSCommissioner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          </a:t>
            </a:r>
            <a:endParaRPr lang="en-GB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D6484F-AAD4-4620-BB8F-EAD1FF99A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94EE-7CC0-4BE1-9584-7DDD11352249}" type="slidenum">
              <a:rPr lang="en-GB" dirty="0" smtClean="0"/>
              <a:t>10</a:t>
            </a:fld>
            <a:endParaRPr lang="en-GB"/>
          </a:p>
        </p:txBody>
      </p:sp>
      <p:pic>
        <p:nvPicPr>
          <p:cNvPr id="5" name="Picture 4" descr="A picture containing font, graphics, text, logo&#10;&#10;Description automatically generated">
            <a:extLst>
              <a:ext uri="{FF2B5EF4-FFF2-40B4-BE49-F238E27FC236}">
                <a16:creationId xmlns:a16="http://schemas.microsoft.com/office/drawing/2014/main" id="{28CD7D26-6135-8F54-88F8-6588366E4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36" y="728134"/>
            <a:ext cx="6000964" cy="26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A32F7-82C3-404E-A095-F521155BA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My role</a:t>
            </a:r>
          </a:p>
        </p:txBody>
      </p:sp>
      <p:graphicFrame>
        <p:nvGraphicFramePr>
          <p:cNvPr id="11" name="TextBox 2">
            <a:extLst>
              <a:ext uri="{FF2B5EF4-FFF2-40B4-BE49-F238E27FC236}">
                <a16:creationId xmlns:a16="http://schemas.microsoft.com/office/drawing/2014/main" id="{351BB8C6-C72D-9FD6-8DDB-349B09BC0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429882"/>
              </p:ext>
            </p:extLst>
          </p:nvPr>
        </p:nvGraphicFramePr>
        <p:xfrm>
          <a:off x="762002" y="1690687"/>
          <a:ext cx="10395733" cy="4360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599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B1866-9B27-9F43-B859-871A6010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Listening</a:t>
            </a:r>
            <a:r>
              <a:rPr lang="en-GB" dirty="0"/>
              <a:t> </a:t>
            </a:r>
            <a:r>
              <a:rPr lang="en-GB" dirty="0">
                <a:latin typeface="+mn-lt"/>
              </a:rPr>
              <a:t>to patients</a:t>
            </a:r>
          </a:p>
        </p:txBody>
      </p:sp>
      <p:pic>
        <p:nvPicPr>
          <p:cNvPr id="5" name="Content Placeholder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9E7FEC8-71CA-96EA-F88C-5FE2C75A6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86" y="1867995"/>
            <a:ext cx="2870507" cy="4351338"/>
          </a:xfrm>
        </p:spPr>
      </p:pic>
      <p:pic>
        <p:nvPicPr>
          <p:cNvPr id="7" name="Picture 6" descr="A group of women smiling&#10;&#10;Description automatically generated with medium confidence">
            <a:extLst>
              <a:ext uri="{FF2B5EF4-FFF2-40B4-BE49-F238E27FC236}">
                <a16:creationId xmlns:a16="http://schemas.microsoft.com/office/drawing/2014/main" id="{8EA59F10-3E89-ECA4-0F9F-291E5DDF1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1" y="2372382"/>
            <a:ext cx="8380061" cy="298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3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0F7EA-8BC3-459F-8E26-016A5F56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81" y="0"/>
            <a:ext cx="10768518" cy="2157731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+mn-lt"/>
              </a:rPr>
              <a:t>100 voices</a:t>
            </a:r>
          </a:p>
        </p:txBody>
      </p:sp>
      <p:pic>
        <p:nvPicPr>
          <p:cNvPr id="1028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0A9319D1-5D14-4483-A47F-9DD89CBEE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96" y="1343968"/>
            <a:ext cx="8109985" cy="537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50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1897-BC96-42B2-9AD4-CF4C0245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Culture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E51FE-FF57-431D-A5EC-84387F4B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94EE-7CC0-4BE1-9584-7DDD11352249}" type="slidenum">
              <a:rPr lang="en-GB" smtClean="0"/>
              <a:t>5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675220-281F-44E2-8CF3-62361C5EE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407" y="4048018"/>
            <a:ext cx="4654194" cy="2065106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GB" sz="3800"/>
              <a:t> Consent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6C24A8-5294-46A3-AA1A-4588173DAB2D}"/>
              </a:ext>
            </a:extLst>
          </p:cNvPr>
          <p:cNvSpPr/>
          <p:nvPr/>
        </p:nvSpPr>
        <p:spPr>
          <a:xfrm>
            <a:off x="6276401" y="4048018"/>
            <a:ext cx="4774058" cy="2065106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800"/>
              <a:t>Conflicts of interest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6B0461E0-975B-4F5E-97B3-9CD17D4B291E}"/>
              </a:ext>
            </a:extLst>
          </p:cNvPr>
          <p:cNvSpPr txBox="1">
            <a:spLocks/>
          </p:cNvSpPr>
          <p:nvPr/>
        </p:nvSpPr>
        <p:spPr>
          <a:xfrm>
            <a:off x="3588504" y="1742440"/>
            <a:ext cx="4654194" cy="1911947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800"/>
              <a:t> Speak up, listen up, follow 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8259C-40C5-5ABF-B536-63184952CF72}"/>
              </a:ext>
            </a:extLst>
          </p:cNvPr>
          <p:cNvSpPr txBox="1"/>
          <p:nvPr/>
        </p:nvSpPr>
        <p:spPr>
          <a:xfrm>
            <a:off x="1035122" y="6308209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Watch Nadine's story - consent (part two) - NHS Resolution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74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A32F7-82C3-404E-A095-F521155BA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Benefits of patient participation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ADDCF7-5DF9-3B9B-A8EF-6C94FEB94A00}"/>
              </a:ext>
            </a:extLst>
          </p:cNvPr>
          <p:cNvSpPr txBox="1"/>
          <p:nvPr/>
        </p:nvSpPr>
        <p:spPr>
          <a:xfrm>
            <a:off x="361951" y="5977588"/>
            <a:ext cx="11101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r>
              <a:rPr lang="en-GB">
                <a:hlinkClick r:id="rId3"/>
              </a:rPr>
              <a:t>NHS England » Involving people in their own care</a:t>
            </a:r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D22476-1334-2FC2-4251-6BA878242230}"/>
              </a:ext>
            </a:extLst>
          </p:cNvPr>
          <p:cNvSpPr/>
          <p:nvPr/>
        </p:nvSpPr>
        <p:spPr>
          <a:xfrm>
            <a:off x="1699962" y="3263627"/>
            <a:ext cx="2661129" cy="1220592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Patient Participation</a:t>
            </a:r>
          </a:p>
        </p:txBody>
      </p:sp>
      <p:pic>
        <p:nvPicPr>
          <p:cNvPr id="8" name="Graphic 7" descr="Pound with solid fill">
            <a:extLst>
              <a:ext uri="{FF2B5EF4-FFF2-40B4-BE49-F238E27FC236}">
                <a16:creationId xmlns:a16="http://schemas.microsoft.com/office/drawing/2014/main" id="{48C74640-C377-0577-746C-AA4930316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7706" y="4635021"/>
            <a:ext cx="691845" cy="69184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71732F-38F7-E9C5-EB69-9535AA3A9802}"/>
              </a:ext>
            </a:extLst>
          </p:cNvPr>
          <p:cNvSpPr/>
          <p:nvPr/>
        </p:nvSpPr>
        <p:spPr>
          <a:xfrm>
            <a:off x="7919243" y="4377368"/>
            <a:ext cx="2619375" cy="1251906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0" i="0" dirty="0">
                <a:solidFill>
                  <a:schemeClr val="bg1"/>
                </a:solidFill>
                <a:effectLst/>
                <a:latin typeface="-apple-system"/>
              </a:rPr>
              <a:t>Efficiency savings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67B5A1-A059-F04F-4005-EECF0DCF0556}"/>
              </a:ext>
            </a:extLst>
          </p:cNvPr>
          <p:cNvSpPr/>
          <p:nvPr/>
        </p:nvSpPr>
        <p:spPr>
          <a:xfrm>
            <a:off x="7919244" y="2964092"/>
            <a:ext cx="2619375" cy="1251906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0" i="0" dirty="0">
                <a:solidFill>
                  <a:schemeClr val="bg1"/>
                </a:solidFill>
                <a:effectLst/>
                <a:latin typeface="-apple-system"/>
              </a:rPr>
              <a:t>Experience</a:t>
            </a:r>
          </a:p>
          <a:p>
            <a:pPr algn="ctr"/>
            <a:endParaRPr lang="en-GB" sz="1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A87275-8214-7058-6441-9388590C8401}"/>
              </a:ext>
            </a:extLst>
          </p:cNvPr>
          <p:cNvSpPr/>
          <p:nvPr/>
        </p:nvSpPr>
        <p:spPr>
          <a:xfrm>
            <a:off x="7919244" y="1572871"/>
            <a:ext cx="2619375" cy="1251906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-apple-system"/>
              </a:rPr>
              <a:t>O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-apple-system"/>
              </a:rPr>
              <a:t>utcomes</a:t>
            </a:r>
          </a:p>
        </p:txBody>
      </p:sp>
      <p:pic>
        <p:nvPicPr>
          <p:cNvPr id="13" name="Graphic 12" descr="Upward trend outline">
            <a:extLst>
              <a:ext uri="{FF2B5EF4-FFF2-40B4-BE49-F238E27FC236}">
                <a16:creationId xmlns:a16="http://schemas.microsoft.com/office/drawing/2014/main" id="{043D5DDE-938B-A776-962D-3EC0BFEAD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4822" y="1697842"/>
            <a:ext cx="914400" cy="914400"/>
          </a:xfrm>
          <a:prstGeom prst="rect">
            <a:avLst/>
          </a:prstGeom>
        </p:spPr>
      </p:pic>
      <p:pic>
        <p:nvPicPr>
          <p:cNvPr id="19" name="Graphic 18" descr="Care outline">
            <a:extLst>
              <a:ext uri="{FF2B5EF4-FFF2-40B4-BE49-F238E27FC236}">
                <a16:creationId xmlns:a16="http://schemas.microsoft.com/office/drawing/2014/main" id="{FA4545D3-C6DA-E442-37DB-F058276DB1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70701" y="3031342"/>
            <a:ext cx="914400" cy="914400"/>
          </a:xfrm>
          <a:prstGeom prst="rect">
            <a:avLst/>
          </a:prstGeom>
        </p:spPr>
      </p:pic>
      <p:pic>
        <p:nvPicPr>
          <p:cNvPr id="21" name="Graphic 20" descr="Pregnant lady outline">
            <a:extLst>
              <a:ext uri="{FF2B5EF4-FFF2-40B4-BE49-F238E27FC236}">
                <a16:creationId xmlns:a16="http://schemas.microsoft.com/office/drawing/2014/main" id="{92BB649E-3EBB-5123-C1E9-0800391302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62733" y="4639525"/>
            <a:ext cx="744378" cy="744378"/>
          </a:xfrm>
          <a:prstGeom prst="rect">
            <a:avLst/>
          </a:prstGeom>
        </p:spPr>
      </p:pic>
      <p:pic>
        <p:nvPicPr>
          <p:cNvPr id="26" name="Graphic 25" descr="Group of people outline">
            <a:extLst>
              <a:ext uri="{FF2B5EF4-FFF2-40B4-BE49-F238E27FC236}">
                <a16:creationId xmlns:a16="http://schemas.microsoft.com/office/drawing/2014/main" id="{02721C60-6971-1945-CB14-CD67FE1275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07088" y="2166259"/>
            <a:ext cx="796450" cy="796450"/>
          </a:xfrm>
          <a:prstGeom prst="rect">
            <a:avLst/>
          </a:prstGeom>
        </p:spPr>
      </p:pic>
      <p:pic>
        <p:nvPicPr>
          <p:cNvPr id="29" name="Graphic 28" descr="Woman with kid outline">
            <a:extLst>
              <a:ext uri="{FF2B5EF4-FFF2-40B4-BE49-F238E27FC236}">
                <a16:creationId xmlns:a16="http://schemas.microsoft.com/office/drawing/2014/main" id="{750F33B8-2B5A-D5DE-C793-E30A9DBB98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26122" y="3428024"/>
            <a:ext cx="763429" cy="763429"/>
          </a:xfrm>
          <a:prstGeom prst="rect">
            <a:avLst/>
          </a:prstGeom>
        </p:spPr>
      </p:pic>
      <p:pic>
        <p:nvPicPr>
          <p:cNvPr id="31" name="Graphic 30" descr="Man with kid outline">
            <a:extLst>
              <a:ext uri="{FF2B5EF4-FFF2-40B4-BE49-F238E27FC236}">
                <a16:creationId xmlns:a16="http://schemas.microsoft.com/office/drawing/2014/main" id="{C23D7D6D-9045-37DE-2E2F-31F8E79959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35643" y="2194356"/>
            <a:ext cx="796450" cy="796450"/>
          </a:xfrm>
          <a:prstGeom prst="rect">
            <a:avLst/>
          </a:prstGeom>
        </p:spPr>
      </p:pic>
      <p:pic>
        <p:nvPicPr>
          <p:cNvPr id="39" name="Graphic 38" descr="Group outline">
            <a:extLst>
              <a:ext uri="{FF2B5EF4-FFF2-40B4-BE49-F238E27FC236}">
                <a16:creationId xmlns:a16="http://schemas.microsoft.com/office/drawing/2014/main" id="{35FBC3F8-BE3F-2350-5AB8-32FD8FCA13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576843" y="4558712"/>
            <a:ext cx="914400" cy="914400"/>
          </a:xfrm>
          <a:prstGeom prst="rect">
            <a:avLst/>
          </a:prstGeom>
        </p:spPr>
      </p:pic>
      <p:pic>
        <p:nvPicPr>
          <p:cNvPr id="41" name="Graphic 40" descr="Universal access outline">
            <a:extLst>
              <a:ext uri="{FF2B5EF4-FFF2-40B4-BE49-F238E27FC236}">
                <a16:creationId xmlns:a16="http://schemas.microsoft.com/office/drawing/2014/main" id="{4F7AF41B-B92B-E6DD-9332-4BD9BFC2C16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236588" y="2200563"/>
            <a:ext cx="914400" cy="914400"/>
          </a:xfrm>
          <a:prstGeom prst="rect">
            <a:avLst/>
          </a:prstGeom>
        </p:spPr>
      </p:pic>
      <p:pic>
        <p:nvPicPr>
          <p:cNvPr id="43" name="Graphic 42" descr="Chat outline">
            <a:extLst>
              <a:ext uri="{FF2B5EF4-FFF2-40B4-BE49-F238E27FC236}">
                <a16:creationId xmlns:a16="http://schemas.microsoft.com/office/drawing/2014/main" id="{B5CBDB5C-5A03-B9F0-4A96-EFD4598AA97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01033" y="4630367"/>
            <a:ext cx="914400" cy="914400"/>
          </a:xfrm>
          <a:prstGeom prst="rect">
            <a:avLst/>
          </a:prstGeom>
        </p:spPr>
      </p:pic>
      <p:pic>
        <p:nvPicPr>
          <p:cNvPr id="44" name="Graphic 43" descr="Chat outline">
            <a:extLst>
              <a:ext uri="{FF2B5EF4-FFF2-40B4-BE49-F238E27FC236}">
                <a16:creationId xmlns:a16="http://schemas.microsoft.com/office/drawing/2014/main" id="{4576417E-8779-19BB-11EB-BD5BFEB5CEB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355109" y="2168391"/>
            <a:ext cx="914400" cy="914400"/>
          </a:xfrm>
          <a:prstGeom prst="rect">
            <a:avLst/>
          </a:prstGeom>
        </p:spPr>
      </p:pic>
      <p:pic>
        <p:nvPicPr>
          <p:cNvPr id="45" name="Graphic 44" descr="Chat outline">
            <a:extLst>
              <a:ext uri="{FF2B5EF4-FFF2-40B4-BE49-F238E27FC236}">
                <a16:creationId xmlns:a16="http://schemas.microsoft.com/office/drawing/2014/main" id="{CA62F736-0BBC-F5E7-7E2A-9DB7D9D3D66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359754" y="4558603"/>
            <a:ext cx="914400" cy="914400"/>
          </a:xfrm>
          <a:prstGeom prst="rect">
            <a:avLst/>
          </a:prstGeom>
        </p:spPr>
      </p:pic>
      <p:pic>
        <p:nvPicPr>
          <p:cNvPr id="47" name="Graphic 46" descr="Confused person outline">
            <a:extLst>
              <a:ext uri="{FF2B5EF4-FFF2-40B4-BE49-F238E27FC236}">
                <a16:creationId xmlns:a16="http://schemas.microsoft.com/office/drawing/2014/main" id="{29D8D1DA-D0D3-AD38-6434-5C54B60CE5A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05079" y="3476827"/>
            <a:ext cx="796451" cy="7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9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1CA2A-6B98-4ECA-8BE4-19B9873EA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033" y="76648"/>
            <a:ext cx="11304588" cy="1690688"/>
          </a:xfrm>
        </p:spPr>
        <p:txBody>
          <a:bodyPr/>
          <a:lstStyle/>
          <a:p>
            <a:r>
              <a:rPr lang="en-GB" dirty="0">
                <a:latin typeface="+mn-lt"/>
              </a:rPr>
              <a:t>Responding to patient feedback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C5451A-EFAF-4B08-BDD7-1A77655B6D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25639" y="1718631"/>
            <a:ext cx="154364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C89FAED3-C4D0-4B4C-BEE7-7BA7B78EECB9}"/>
              </a:ext>
            </a:extLst>
          </p:cNvPr>
          <p:cNvSpPr/>
          <p:nvPr/>
        </p:nvSpPr>
        <p:spPr>
          <a:xfrm>
            <a:off x="6168194" y="2284517"/>
            <a:ext cx="560154" cy="3219565"/>
          </a:xfrm>
          <a:prstGeom prst="up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L</a:t>
            </a:r>
          </a:p>
          <a:p>
            <a:r>
              <a:rPr lang="en-GB" dirty="0"/>
              <a:t>E</a:t>
            </a:r>
          </a:p>
          <a:p>
            <a:r>
              <a:rPr lang="en-GB" dirty="0"/>
              <a:t>A</a:t>
            </a:r>
          </a:p>
          <a:p>
            <a:r>
              <a:rPr lang="en-GB" dirty="0"/>
              <a:t>D</a:t>
            </a:r>
          </a:p>
          <a:p>
            <a:r>
              <a:rPr lang="en-GB" dirty="0"/>
              <a:t>E</a:t>
            </a:r>
          </a:p>
          <a:p>
            <a:r>
              <a:rPr lang="en-GB" dirty="0"/>
              <a:t>R</a:t>
            </a:r>
          </a:p>
          <a:p>
            <a:r>
              <a:rPr lang="en-GB" dirty="0"/>
              <a:t>S</a:t>
            </a:r>
          </a:p>
          <a:p>
            <a:r>
              <a:rPr lang="en-GB" dirty="0"/>
              <a:t>H</a:t>
            </a:r>
          </a:p>
          <a:p>
            <a:r>
              <a:rPr lang="en-GB" dirty="0"/>
              <a:t>I</a:t>
            </a:r>
          </a:p>
          <a:p>
            <a:r>
              <a:rPr lang="en-GB" dirty="0"/>
              <a:t>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34BDD5-29D8-92C4-5729-91C0C0720A76}"/>
              </a:ext>
            </a:extLst>
          </p:cNvPr>
          <p:cNvSpPr/>
          <p:nvPr/>
        </p:nvSpPr>
        <p:spPr>
          <a:xfrm>
            <a:off x="1206541" y="1827769"/>
            <a:ext cx="2619375" cy="1251906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Personal</a:t>
            </a:r>
          </a:p>
          <a:p>
            <a:pPr algn="ctr"/>
            <a:r>
              <a:rPr lang="en-GB" sz="1400"/>
              <a:t>Compassionate</a:t>
            </a:r>
          </a:p>
          <a:p>
            <a:pPr algn="ctr"/>
            <a:r>
              <a:rPr lang="en-GB" sz="1400"/>
              <a:t>Timely</a:t>
            </a:r>
          </a:p>
          <a:p>
            <a:pPr algn="ctr"/>
            <a:r>
              <a:rPr lang="en-GB" sz="1400"/>
              <a:t>Relevant</a:t>
            </a:r>
          </a:p>
          <a:p>
            <a:pPr algn="ctr"/>
            <a:r>
              <a:rPr lang="en-GB" sz="1400"/>
              <a:t>Used for learning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857FD8-31E9-5F34-CB4C-6D45438D0C2C}"/>
              </a:ext>
            </a:extLst>
          </p:cNvPr>
          <p:cNvSpPr/>
          <p:nvPr/>
        </p:nvSpPr>
        <p:spPr>
          <a:xfrm>
            <a:off x="1246109" y="3300758"/>
            <a:ext cx="2619375" cy="1251906"/>
          </a:xfrm>
          <a:prstGeom prst="roundRect">
            <a:avLst/>
          </a:prstGeom>
          <a:solidFill>
            <a:srgbClr val="FF66CC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Impersonal</a:t>
            </a:r>
          </a:p>
          <a:p>
            <a:pPr algn="ctr"/>
            <a:r>
              <a:rPr lang="en-GB" sz="1400"/>
              <a:t>Generic</a:t>
            </a:r>
          </a:p>
          <a:p>
            <a:pPr algn="ctr"/>
            <a:r>
              <a:rPr lang="en-GB" sz="1400"/>
              <a:t>Timely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F46F8E-795A-CB7A-D7F8-C2DFCAA1A1D1}"/>
              </a:ext>
            </a:extLst>
          </p:cNvPr>
          <p:cNvSpPr/>
          <p:nvPr/>
        </p:nvSpPr>
        <p:spPr>
          <a:xfrm>
            <a:off x="1246109" y="4746562"/>
            <a:ext cx="2619375" cy="1251906"/>
          </a:xfrm>
          <a:prstGeom prst="roundRect">
            <a:avLst/>
          </a:prstGeom>
          <a:solidFill>
            <a:srgbClr val="FF66CC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</a:rPr>
              <a:t>No response</a:t>
            </a:r>
          </a:p>
          <a:p>
            <a:pPr algn="ctr"/>
            <a:r>
              <a:rPr lang="en-GB" sz="1400">
                <a:solidFill>
                  <a:schemeClr val="bg1"/>
                </a:solidFill>
              </a:rPr>
              <a:t>Defensive</a:t>
            </a:r>
          </a:p>
          <a:p>
            <a:pPr algn="ctr"/>
            <a:r>
              <a:rPr lang="en-GB" sz="1400">
                <a:solidFill>
                  <a:schemeClr val="bg1"/>
                </a:solidFill>
              </a:rPr>
              <a:t>Irrelevant</a:t>
            </a:r>
          </a:p>
          <a:p>
            <a:pPr algn="ctr"/>
            <a:r>
              <a:rPr lang="en-GB" sz="1400">
                <a:solidFill>
                  <a:schemeClr val="bg1"/>
                </a:solidFill>
              </a:rPr>
              <a:t>Slow</a:t>
            </a:r>
          </a:p>
          <a:p>
            <a:pPr algn="ctr"/>
            <a:r>
              <a:rPr lang="en-GB" sz="1400">
                <a:solidFill>
                  <a:schemeClr val="bg1"/>
                </a:solidFill>
              </a:rPr>
              <a:t>Siloed</a:t>
            </a:r>
          </a:p>
        </p:txBody>
      </p:sp>
      <p:pic>
        <p:nvPicPr>
          <p:cNvPr id="3" name="Graphic 2" descr="Upward trend outline">
            <a:extLst>
              <a:ext uri="{FF2B5EF4-FFF2-40B4-BE49-F238E27FC236}">
                <a16:creationId xmlns:a16="http://schemas.microsoft.com/office/drawing/2014/main" id="{4CB10D60-5C9B-21B6-4090-E58963ACA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4506" y="2244024"/>
            <a:ext cx="914400" cy="914400"/>
          </a:xfrm>
          <a:prstGeom prst="rect">
            <a:avLst/>
          </a:prstGeom>
        </p:spPr>
      </p:pic>
      <p:pic>
        <p:nvPicPr>
          <p:cNvPr id="8" name="Graphic 7" descr="Care outline">
            <a:extLst>
              <a:ext uri="{FF2B5EF4-FFF2-40B4-BE49-F238E27FC236}">
                <a16:creationId xmlns:a16="http://schemas.microsoft.com/office/drawing/2014/main" id="{02F6B0B4-AA0B-A3C5-52E8-940E91401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4163" y="2244024"/>
            <a:ext cx="914400" cy="914400"/>
          </a:xfrm>
          <a:prstGeom prst="rect">
            <a:avLst/>
          </a:prstGeom>
        </p:spPr>
      </p:pic>
      <p:pic>
        <p:nvPicPr>
          <p:cNvPr id="10" name="Graphic 9" descr="Ear outline">
            <a:extLst>
              <a:ext uri="{FF2B5EF4-FFF2-40B4-BE49-F238E27FC236}">
                <a16:creationId xmlns:a16="http://schemas.microsoft.com/office/drawing/2014/main" id="{1E555E65-BB97-A93C-5E48-A12B6E00A2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2498" y="2244024"/>
            <a:ext cx="914400" cy="914400"/>
          </a:xfrm>
          <a:prstGeom prst="rect">
            <a:avLst/>
          </a:prstGeom>
        </p:spPr>
      </p:pic>
      <p:pic>
        <p:nvPicPr>
          <p:cNvPr id="14" name="Graphic 13" descr="Megaphone1 outline">
            <a:extLst>
              <a:ext uri="{FF2B5EF4-FFF2-40B4-BE49-F238E27FC236}">
                <a16:creationId xmlns:a16="http://schemas.microsoft.com/office/drawing/2014/main" id="{55F5BE74-5D1A-C5DF-E52B-22AC424220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19027" y="4806435"/>
            <a:ext cx="914400" cy="914400"/>
          </a:xfrm>
          <a:prstGeom prst="rect">
            <a:avLst/>
          </a:prstGeom>
        </p:spPr>
      </p:pic>
      <p:pic>
        <p:nvPicPr>
          <p:cNvPr id="21" name="Graphic 20" descr="Deaf outline">
            <a:extLst>
              <a:ext uri="{FF2B5EF4-FFF2-40B4-BE49-F238E27FC236}">
                <a16:creationId xmlns:a16="http://schemas.microsoft.com/office/drawing/2014/main" id="{0AB8E99F-D620-C4D4-731C-0EB49D86C6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73142" y="4780401"/>
            <a:ext cx="914400" cy="914400"/>
          </a:xfrm>
          <a:prstGeom prst="rect">
            <a:avLst/>
          </a:prstGeom>
        </p:spPr>
      </p:pic>
      <p:pic>
        <p:nvPicPr>
          <p:cNvPr id="24" name="Graphic 23" descr="Downward trend graph outline">
            <a:extLst>
              <a:ext uri="{FF2B5EF4-FFF2-40B4-BE49-F238E27FC236}">
                <a16:creationId xmlns:a16="http://schemas.microsoft.com/office/drawing/2014/main" id="{15EA03DC-A950-E74C-6D00-7CA5918D19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64913" y="4839477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48A3FF6-B2DA-2B79-B9A5-1F8D763FB802}"/>
              </a:ext>
            </a:extLst>
          </p:cNvPr>
          <p:cNvSpPr txBox="1"/>
          <p:nvPr/>
        </p:nvSpPr>
        <p:spPr>
          <a:xfrm>
            <a:off x="71920" y="6119335"/>
            <a:ext cx="12120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Exploring the sociocultural contexts in which healthcare staff respond to and use online patient feedback in practice: In-depth case studies of three NHS Trusts - Lauren Ramsey, Rebecca Lawton, Laura Sheard, Jane O’Hara, 2022 (sagepub.com)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1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E7DAC-6818-492B-97CD-CCADFD3530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B15207-6F29-4A9A-B8D8-76ECB843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551398"/>
            <a:ext cx="9144000" cy="490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F850A5-34FA-4FC4-91DF-8764B4A0361A}"/>
              </a:ext>
            </a:extLst>
          </p:cNvPr>
          <p:cNvSpPr txBox="1"/>
          <p:nvPr/>
        </p:nvSpPr>
        <p:spPr>
          <a:xfrm rot="10800000" flipV="1">
            <a:off x="1123950" y="352922"/>
            <a:ext cx="9637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alibri Body"/>
              </a:rPr>
              <a:t>Process safety management</a:t>
            </a:r>
          </a:p>
        </p:txBody>
      </p:sp>
    </p:spTree>
    <p:extLst>
      <p:ext uri="{BB962C8B-B14F-4D97-AF65-F5344CB8AC3E}">
        <p14:creationId xmlns:p14="http://schemas.microsoft.com/office/powerpoint/2010/main" val="77952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1163-E03F-4904-B542-FFF922048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6046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Making it happen</a:t>
            </a:r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6C98FA5C-6F09-4675-2ABD-2CF269FD2F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E13FD-45A8-4E72-9F46-EBA66F96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94EE-7CC0-4BE1-9584-7DDD1135224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069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507c1f-6767-4213-a634-bc8685058ca8" xsi:nil="true"/>
    <lcf76f155ced4ddcb4097134ff3c332f xmlns="441c5783-50ef-4843-9ac4-25c09b4c4b15">
      <Terms xmlns="http://schemas.microsoft.com/office/infopath/2007/PartnerControls"/>
    </lcf76f155ced4ddcb4097134ff3c332f>
    <SharedWithUsers xmlns="23507c1f-6767-4213-a634-bc8685058ca8">
      <UserInfo>
        <DisplayName>Downey, Rachel</DisplayName>
        <AccountId>28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988B3F6643AF4E83198252E0E1CD6F" ma:contentTypeVersion="11" ma:contentTypeDescription="Create a new document." ma:contentTypeScope="" ma:versionID="de62ce03b2d5572b01b3cff1c9aae3ca">
  <xsd:schema xmlns:xsd="http://www.w3.org/2001/XMLSchema" xmlns:xs="http://www.w3.org/2001/XMLSchema" xmlns:p="http://schemas.microsoft.com/office/2006/metadata/properties" xmlns:ns2="441c5783-50ef-4843-9ac4-25c09b4c4b15" xmlns:ns3="23507c1f-6767-4213-a634-bc8685058ca8" targetNamespace="http://schemas.microsoft.com/office/2006/metadata/properties" ma:root="true" ma:fieldsID="8a060ba3b9ea422ce722bbfddf7cd030" ns2:_="" ns3:_="">
    <xsd:import namespace="441c5783-50ef-4843-9ac4-25c09b4c4b15"/>
    <xsd:import namespace="23507c1f-6767-4213-a634-bc8685058c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c5783-50ef-4843-9ac4-25c09b4c4b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caf2c84-180d-4652-98d8-3773f236d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07c1f-6767-4213-a634-bc8685058c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8eb9cfe-e54c-4b18-98b5-82605b053a1a}" ma:internalName="TaxCatchAll" ma:showField="CatchAllData" ma:web="23507c1f-6767-4213-a634-bc8685058c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945C5D-DA81-4F99-88D2-3AFF4B47C68B}">
  <ds:schemaRefs>
    <ds:schemaRef ds:uri="23507c1f-6767-4213-a634-bc8685058ca8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441c5783-50ef-4843-9ac4-25c09b4c4b15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5E17B5A-4FCB-423C-8C1A-246BADCFAAE6}">
  <ds:schemaRefs>
    <ds:schemaRef ds:uri="23507c1f-6767-4213-a634-bc8685058ca8"/>
    <ds:schemaRef ds:uri="441c5783-50ef-4843-9ac4-25c09b4c4b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D722E68-3269-48AA-BAAC-84ECEE586B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239</Words>
  <Application>Microsoft Office PowerPoint</Application>
  <PresentationFormat>Widescreen</PresentationFormat>
  <Paragraphs>90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-apple-system</vt:lpstr>
      <vt:lpstr>Arial</vt:lpstr>
      <vt:lpstr>Calibri</vt:lpstr>
      <vt:lpstr>Calibri Body</vt:lpstr>
      <vt:lpstr>Calibri Light</vt:lpstr>
      <vt:lpstr>Office Theme</vt:lpstr>
      <vt:lpstr> </vt:lpstr>
      <vt:lpstr>My role</vt:lpstr>
      <vt:lpstr>Listening to patients</vt:lpstr>
      <vt:lpstr>100 voices</vt:lpstr>
      <vt:lpstr>Culture change</vt:lpstr>
      <vt:lpstr>Benefits of patient participation</vt:lpstr>
      <vt:lpstr>Responding to patient feedback</vt:lpstr>
      <vt:lpstr> </vt:lpstr>
      <vt:lpstr>Making it happen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Downey, Rachel</dc:creator>
  <cp:lastModifiedBy>Downey, Rachel</cp:lastModifiedBy>
  <cp:revision>8</cp:revision>
  <dcterms:created xsi:type="dcterms:W3CDTF">2023-05-04T08:42:33Z</dcterms:created>
  <dcterms:modified xsi:type="dcterms:W3CDTF">2023-06-23T10:04:56Z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0x0101006D988B3F6643AF4E83198252E0E1CD6F</vt:lpwstr>
  </property>
  <property fmtid="{D5CDD505-2E9C-101B-9397-08002B2CF9AE}" pid="3" name="MediaServiceImageTags">
    <vt:lpwstr/>
  </property>
</Properties>
</file>